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4.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68" r:id="rId3"/>
    <p:sldId id="290" r:id="rId4"/>
    <p:sldId id="289" r:id="rId5"/>
    <p:sldId id="291" r:id="rId6"/>
    <p:sldId id="299" r:id="rId7"/>
    <p:sldId id="300" r:id="rId8"/>
    <p:sldId id="303" r:id="rId9"/>
    <p:sldId id="304" r:id="rId10"/>
    <p:sldId id="267" r:id="rId11"/>
    <p:sldId id="301" r:id="rId12"/>
    <p:sldId id="269" r:id="rId13"/>
    <p:sldId id="272" r:id="rId14"/>
    <p:sldId id="273" r:id="rId15"/>
    <p:sldId id="274" r:id="rId16"/>
    <p:sldId id="297" r:id="rId17"/>
    <p:sldId id="276" r:id="rId18"/>
    <p:sldId id="287" r:id="rId19"/>
    <p:sldId id="280" r:id="rId20"/>
    <p:sldId id="284" r:id="rId21"/>
    <p:sldId id="270" r:id="rId22"/>
    <p:sldId id="286" r:id="rId23"/>
    <p:sldId id="271" r:id="rId24"/>
    <p:sldId id="285" r:id="rId25"/>
    <p:sldId id="294" r:id="rId26"/>
    <p:sldId id="293" r:id="rId27"/>
    <p:sldId id="295" r:id="rId28"/>
    <p:sldId id="296" r:id="rId29"/>
    <p:sldId id="257" r:id="rId30"/>
    <p:sldId id="258" r:id="rId31"/>
    <p:sldId id="260" r:id="rId32"/>
    <p:sldId id="265" r:id="rId33"/>
    <p:sldId id="262" r:id="rId34"/>
    <p:sldId id="309" r:id="rId35"/>
    <p:sldId id="308" r:id="rId36"/>
    <p:sldId id="311" r:id="rId37"/>
    <p:sldId id="263" r:id="rId38"/>
    <p:sldId id="259" r:id="rId39"/>
    <p:sldId id="277" r:id="rId40"/>
    <p:sldId id="279" r:id="rId41"/>
    <p:sldId id="278" r:id="rId42"/>
    <p:sldId id="288" r:id="rId43"/>
    <p:sldId id="282" r:id="rId44"/>
  </p:sldIdLst>
  <p:sldSz cx="12192000" cy="6858000"/>
  <p:notesSz cx="6858000" cy="2581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TON, TOBY H.G. (Student)" initials="A(" lastIdx="4" clrIdx="0">
    <p:extLst>
      <p:ext uri="{19B8F6BF-5375-455C-9EA6-DF929625EA0E}">
        <p15:presenceInfo xmlns:p15="http://schemas.microsoft.com/office/powerpoint/2012/main" userId="S::kzpn34@durham.ac.uk::297eea1a-bf1b-406c-8a2a-baeb3b376077" providerId="AD"/>
      </p:ext>
    </p:extLst>
  </p:cmAuthor>
  <p:cmAuthor id="2" name="STREET, EDWARD A.K. (Student)" initials="S(" lastIdx="2" clrIdx="1">
    <p:extLst>
      <p:ext uri="{19B8F6BF-5375-455C-9EA6-DF929625EA0E}">
        <p15:presenceInfo xmlns:p15="http://schemas.microsoft.com/office/powerpoint/2012/main" userId="S::kdnf65@durham.ac.uk::cc9bedbc-0971-4221-b790-aa54787bf6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92C56-2E4A-11DB-180F-016CC15BFE5F}" v="2262" dt="2020-02-18T00:27:53.516"/>
    <p1510:client id="{1686B771-F72C-3D7B-AF00-EFA4962FBDC1}" v="992" dt="2020-02-17T11:22:20.032"/>
    <p1510:client id="{183C685C-E041-7892-1BA0-80BEFAD84CF2}" v="9" dt="2020-02-18T10:10:43.731"/>
    <p1510:client id="{192DAB4E-0449-588D-36EB-1BE494D61476}" v="152" dt="2020-02-17T11:34:42.845"/>
    <p1510:client id="{2E5A9A14-F88E-4414-922B-28284E4C63AD}" v="4954" dt="2020-02-17T22:02:15.419"/>
    <p1510:client id="{31AC8C32-DD39-BB18-A20D-038AF5D07AB0}" v="467" dt="2020-02-17T16:12:50.495"/>
    <p1510:client id="{3A5471FA-23FD-566C-75A8-731BF19AC009}" v="6" dt="2020-02-18T09:41:04.150"/>
    <p1510:client id="{3F705C02-9FA4-266F-9FBF-130D11E2964F}" v="6" dt="2020-02-18T01:00:11.336"/>
    <p1510:client id="{445F5D04-DE5D-A3E6-5D77-8B5D13C00F9B}" v="218" dt="2020-02-17T13:01:55.995"/>
    <p1510:client id="{46F9EB9F-D9C9-0B14-7228-C129BA5B2BCD}" v="2264" dt="2020-02-18T10:40:51.797"/>
    <p1510:client id="{4DC6D9B3-9178-A761-238B-310235A53659}" v="152" dt="2020-02-17T16:39:51.384"/>
    <p1510:client id="{5F20E910-204B-2C9C-6925-D38FBFDC1EB2}" v="5" dt="2020-02-17T22:49:01.936"/>
    <p1510:client id="{6C27C50D-4D58-DE0A-F63F-62DD3EA84492}" v="559" dt="2020-02-17T14:16:40.655"/>
    <p1510:client id="{722B6219-93C3-E16A-89DA-BAE80160D984}" v="624" dt="2020-02-17T23:32:55.520"/>
    <p1510:client id="{802AF6D9-63B0-D82D-F8D6-9DDF6CDF25C9}" v="18" dt="2020-02-18T09:35:21.542"/>
    <p1510:client id="{82E90A4F-110B-8B75-9BE9-531F15FC38C2}" v="519" dt="2020-02-17T15:33:17.713"/>
    <p1510:client id="{ABC91C24-6E5D-70D3-FB51-D50F480FBACA}" v="333" dt="2020-02-17T21:46:57.996"/>
    <p1510:client id="{B8DBAA61-0569-5D49-B147-A72543BF2C99}" v="65" dt="2020-02-17T20:31:55.450"/>
    <p1510:client id="{B96B24BE-B6F2-787D-B860-341B168A0EF7}" v="493" dt="2020-02-17T16:15:32.750"/>
    <p1510:client id="{D66C8729-7191-32C2-EB69-4BDA22303027}" v="2" dt="2020-02-17T22:42:34.404"/>
    <p1510:client id="{DF84D41D-B9A4-E974-04E2-1A29F15B6F83}" v="2711" dt="2020-02-17T16:47:55.889"/>
    <p1510:client id="{E559A243-09FB-C947-2DEA-B5CE488B9C72}" v="129" dt="2020-02-17T12:22:29.325"/>
    <p1510:client id="{EA526E89-63E6-32E1-96AE-B6B9A9A279C6}" v="81" dt="2020-02-18T09:09:54.653"/>
    <p1510:client id="{F43CA2FF-8556-4133-BDA0-8A0F7736336C}" v="1389" dt="2020-02-18T10:38:55.724"/>
    <p1510:client id="{FC1347F6-24B4-6A4C-60AD-3FE5FED2D696}" v="1" dt="2020-02-17T22:09:10.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7T16:22:03.422" idx="1">
    <p:pos x="10" y="10"/>
    <p:text>good idea with the labelling!</p:text>
    <p:extLst>
      <p:ext uri="{C676402C-5697-4E1C-873F-D02D1690AC5C}">
        <p15:threadingInfo xmlns:p15="http://schemas.microsoft.com/office/powerpoint/2012/main" timeZoneBias="480"/>
      </p:ext>
    </p:extLst>
  </p:cm>
  <p:cm authorId="2" dt="2020-02-17T16:30:19.806" idx="2">
    <p:pos x="10" y="106"/>
    <p:text>&lt;3 papa</p:text>
    <p:extLst>
      <p:ext uri="{C676402C-5697-4E1C-873F-D02D1690AC5C}">
        <p15:threadingInfo xmlns:p15="http://schemas.microsoft.com/office/powerpoint/2012/main" timeZoneBias="48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17T16:22:33.562" idx="2">
    <p:pos x="10" y="10"/>
    <p:text>looking good
</p:text>
    <p:extLst>
      <p:ext uri="{C676402C-5697-4E1C-873F-D02D1690AC5C}">
        <p15:threadingInfo xmlns:p15="http://schemas.microsoft.com/office/powerpoint/2012/main" timeZoneBias="480"/>
      </p:ext>
    </p:extLst>
  </p:cm>
  <p:cm authorId="2" dt="2020-02-17T16:30:07.541" idx="1">
    <p:pos x="10" y="106"/>
    <p:text>thanks daddy
</p:text>
    <p:extLst>
      <p:ext uri="{C676402C-5697-4E1C-873F-D02D1690AC5C}">
        <p15:threadingInfo xmlns:p15="http://schemas.microsoft.com/office/powerpoint/2012/main" timeZoneBias="48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2-18T01:40:27.945" idx="4">
    <p:pos x="10" y="10"/>
    <p:text>how will the battery fit into the charger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2-17T16:24:43.125" idx="3">
    <p:pos x="10" y="10"/>
    <p:text>New diagram is looking good, need to check how it reads on projector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96F21-8CDC-4C80-BFD9-A3FE3A9172D3}" type="datetimeFigureOut">
              <a:rPr lang="en-US"/>
              <a:t>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719F4-FAE5-4D79-9E96-A334A116CE17}" type="slidenum">
              <a:rPr lang="en-US"/>
              <a:t>‹#›</a:t>
            </a:fld>
            <a:endParaRPr lang="en-US"/>
          </a:p>
        </p:txBody>
      </p:sp>
    </p:spTree>
    <p:extLst>
      <p:ext uri="{BB962C8B-B14F-4D97-AF65-F5344CB8AC3E}">
        <p14:creationId xmlns:p14="http://schemas.microsoft.com/office/powerpoint/2010/main" val="1110331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atweb.com/search/DataSheet.aspx?MatGUID=3a8afcddac864d4b8f58d40570d2e5aa" TargetMode="External"/><Relationship Id="rId7" Type="http://schemas.openxmlformats.org/officeDocument/2006/relationships/hyperlink" Target="http://www.retlawindustries.com/Info/ABSPlasti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creativemechanisms.com/blog/everything-you-need-to-know-about-abs-plastic" TargetMode="External"/><Relationship Id="rId5" Type="http://schemas.openxmlformats.org/officeDocument/2006/relationships/hyperlink" Target="http://injectionmoldingonline.com/Molding101/Polymers.aspx" TargetMode="External"/><Relationship Id="rId4" Type="http://schemas.openxmlformats.org/officeDocument/2006/relationships/hyperlink" Target="https://grantadesign.com/education/students/charts/?fbclid=IwAR3QTVDeu0buoZyua0FoEastn8uKTbQC7B0_s532JQ2qrBNAvo-ouW9IjG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aim of this project is to retro fit this long board to meet criteria listed in the project brief. This involves a typical commute in a hilly city. we ensured that the product is more than capable of not only being suitable for this case, but also for any other commuters, and even for skateboarding hobbyists for recreational use. The maximum speeds are more than sufficient to justify powering it, but are also easily controlled as to allow the user to travel at speeds they feel comfortable with.</a:t>
            </a:r>
          </a:p>
        </p:txBody>
      </p:sp>
      <p:sp>
        <p:nvSpPr>
          <p:cNvPr id="4" name="Slide Number Placeholder 3"/>
          <p:cNvSpPr>
            <a:spLocks noGrp="1"/>
          </p:cNvSpPr>
          <p:nvPr>
            <p:ph type="sldNum" sz="quarter" idx="5"/>
          </p:nvPr>
        </p:nvSpPr>
        <p:spPr/>
        <p:txBody>
          <a:bodyPr/>
          <a:lstStyle/>
          <a:p>
            <a:fld id="{109719F4-FAE5-4D79-9E96-A334A116CE17}" type="slidenum">
              <a:rPr lang="en-US"/>
              <a:t>2</a:t>
            </a:fld>
            <a:endParaRPr lang="en-US"/>
          </a:p>
        </p:txBody>
      </p:sp>
    </p:spTree>
    <p:extLst>
      <p:ext uri="{BB962C8B-B14F-4D97-AF65-F5344CB8AC3E}">
        <p14:creationId xmlns:p14="http://schemas.microsoft.com/office/powerpoint/2010/main" val="1096246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a design matrix it was determined that the ideal motor configuration is to have two rear motors, mounted on the same side of the truck</a:t>
            </a:r>
          </a:p>
          <a:p>
            <a:r>
              <a:rPr lang="en-US"/>
              <a:t>We will also be acquiring the motor mount from torque motors as well, as they have a sturdy mount design that meets our requirement for two 6374 motors mounted on the rear truck. </a:t>
            </a:r>
          </a:p>
        </p:txBody>
      </p:sp>
      <p:sp>
        <p:nvSpPr>
          <p:cNvPr id="4" name="Slide Number Placeholder 3"/>
          <p:cNvSpPr>
            <a:spLocks noGrp="1"/>
          </p:cNvSpPr>
          <p:nvPr>
            <p:ph type="sldNum" sz="quarter" idx="5"/>
          </p:nvPr>
        </p:nvSpPr>
        <p:spPr/>
        <p:txBody>
          <a:bodyPr/>
          <a:lstStyle/>
          <a:p>
            <a:fld id="{109719F4-FAE5-4D79-9E96-A334A116CE17}" type="slidenum">
              <a:rPr lang="en-US"/>
              <a:t>11</a:t>
            </a:fld>
            <a:endParaRPr lang="en-US"/>
          </a:p>
        </p:txBody>
      </p:sp>
    </p:spTree>
    <p:extLst>
      <p:ext uri="{BB962C8B-B14F-4D97-AF65-F5344CB8AC3E}">
        <p14:creationId xmlns:p14="http://schemas.microsoft.com/office/powerpoint/2010/main" val="183376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points to cover are the wheel and bearing materials, as well as the attachment of the transmission gear to the driven wheels. However, a brief summary of the chosen dimensions is in order: longboard wheels normally vary between 60 and 100mm in diameter. As this is intended as a replacement design, it was decided that the original wheel diameter of 70mm would be maintained, with the drive and suspension systems designed to be compatible. </a:t>
            </a:r>
            <a:endParaRPr lang="en-US">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a:t>12</a:t>
            </a:fld>
            <a:endParaRPr lang="en-US"/>
          </a:p>
        </p:txBody>
      </p:sp>
    </p:spTree>
    <p:extLst>
      <p:ext uri="{BB962C8B-B14F-4D97-AF65-F5344CB8AC3E}">
        <p14:creationId xmlns:p14="http://schemas.microsoft.com/office/powerpoint/2010/main" val="1673574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Typical construction consists of a hardened plastic core with outer layers of polyurethane. This material provides an acceptably small rolling resistance making them suitable for use as the non-driven wheels. However, rubber</a:t>
            </a:r>
            <a:r>
              <a:rPr lang="en-GB">
                <a:cs typeface="Calibri"/>
              </a:rPr>
              <a:t> achieves a significantly higher static coefficient, making rubber the better option for the driven wheels. For the non-driven wheels, we decided to stick with polyurethane as rubber offers no significant improvement in this area, allowing the user to determine the quality of skateboard wheel they wish to pay for.</a:t>
            </a:r>
          </a:p>
          <a:p>
            <a:r>
              <a:rPr lang="en-GB">
                <a:cs typeface="Calibri"/>
              </a:rPr>
              <a:t>If asked: </a:t>
            </a:r>
            <a:r>
              <a:rPr lang="en-GB"/>
              <a:t>Styrene-butadiene rubber most appropriate rubber compound due to its resistance to wear and friction (used in tyres).</a:t>
            </a:r>
            <a:endParaRPr lang="en-GB">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a:t>13</a:t>
            </a:fld>
            <a:endParaRPr lang="en-US"/>
          </a:p>
        </p:txBody>
      </p:sp>
    </p:spTree>
    <p:extLst>
      <p:ext uri="{BB962C8B-B14F-4D97-AF65-F5344CB8AC3E}">
        <p14:creationId xmlns:p14="http://schemas.microsoft.com/office/powerpoint/2010/main" val="286900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Three materials are widely used in skateboard bearings: steel, titanium and ceramic. Whilst it can be difficult to establish exact figures for energy loss/rolling resistance, comparisons can be extracted from their material properties: ceramics typically have a much greater Brinell Hardness than steel and titanium , indicating greater efficiency as less energy will be lost in deformation of the bearing balls. However, ceramics also have a lesser yield strength than those of its metal rivals and are also prohibitively expensive, making them unsuited to this user case. As can be seen, titanium and steel bearings exhibit similar performances, which might indicate that steel be the superior option due to its lower cost. However, titanium bearings exhibit great heat resistance, enabling better performance at higher speeds. Additionally, titanium provides greater long-term resistance to wear and corrosion, allowing for the durability required by the user and making such bearings the ideal choice.</a:t>
            </a:r>
          </a:p>
          <a:p>
            <a:endParaRPr lang="en-US">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a:t>14</a:t>
            </a:fld>
            <a:endParaRPr lang="en-US"/>
          </a:p>
        </p:txBody>
      </p:sp>
    </p:spTree>
    <p:extLst>
      <p:ext uri="{BB962C8B-B14F-4D97-AF65-F5344CB8AC3E}">
        <p14:creationId xmlns:p14="http://schemas.microsoft.com/office/powerpoint/2010/main" val="367896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transmission system requires an attachment of a gear directly to the wheel for the transfer of drive. Originally a combination of chemical and mechanical fastenings was considered, such as screws/bolts combined with an adhesive. However, upon researching some of the market leaders in rubber-metal adhesives, it was determined that the performance of these glues was sufficient to render the inclusion of mechanical fastenings unnecessary, as all of these adhesives satisfy this requirement with wide FOS margins, allowing for cost to become the limiting factor. </a:t>
            </a:r>
          </a:p>
          <a:p>
            <a:endParaRPr lang="en-US">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a:t>15</a:t>
            </a:fld>
            <a:endParaRPr lang="en-US"/>
          </a:p>
        </p:txBody>
      </p:sp>
    </p:spTree>
    <p:extLst>
      <p:ext uri="{BB962C8B-B14F-4D97-AF65-F5344CB8AC3E}">
        <p14:creationId xmlns:p14="http://schemas.microsoft.com/office/powerpoint/2010/main" val="3009653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Drive system configuration &gt; front/ rear or ALL WHEEL&gt; matrix &gt; rear &gt; weight distribution &gt; riders forward momentum &gt; braking. Without unnecessary cost of an all wheel drive system</a:t>
            </a:r>
            <a:endParaRPr lang="en-US"/>
          </a:p>
          <a:p>
            <a:endParaRPr lang="en-GB"/>
          </a:p>
          <a:p>
            <a:endParaRPr lang="en-GB">
              <a:cs typeface="Calibri"/>
            </a:endParaRPr>
          </a:p>
          <a:p>
            <a:endParaRPr lang="en-GB">
              <a:cs typeface="Calibri"/>
            </a:endParaRPr>
          </a:p>
          <a:p>
            <a:endParaRPr lang="en-GB">
              <a:cs typeface="Calibri"/>
            </a:endParaRPr>
          </a:p>
          <a:p>
            <a:endParaRPr lang="en-GB">
              <a:cs typeface="Calibri"/>
            </a:endParaRPr>
          </a:p>
          <a:p>
            <a:endParaRPr lang="en-GB">
              <a:cs typeface="Calibri"/>
            </a:endParaRPr>
          </a:p>
          <a:p>
            <a:r>
              <a:rPr lang="en-GB"/>
              <a:t>This leads us onto the drive system configuration where the main decision is if front rear or all wheel drive should be used,  as can be seen from the matrix, it was decided to use a rear wheel drive was selected due to the superior weight distribution so that the weight of the motors counteracts slightly the forward momentum of the rider particularly when decelerating. {Also there is more space at the rear of the board}  Without unnecessary cost of an all wheel drive system</a:t>
            </a:r>
            <a:endParaRPr lang="en-GB">
              <a:cs typeface="Calibri"/>
            </a:endParaRPr>
          </a:p>
          <a:p>
            <a:endParaRPr lang="en-GB">
              <a:cs typeface="Calibri"/>
            </a:endParaRPr>
          </a:p>
          <a:p>
            <a:endParaRPr lang="en-GB">
              <a:cs typeface="Calibri"/>
            </a:endParaRPr>
          </a:p>
          <a:p>
            <a:endParaRPr lang="en-GB">
              <a:cs typeface="Calibri"/>
            </a:endParaRPr>
          </a:p>
          <a:p>
            <a:r>
              <a:rPr lang="en-GB">
                <a:cs typeface="Calibri"/>
              </a:rPr>
              <a:t>%This leads us onto the drive system - a major decision to be made here was the system configuration to be used. As can be seen from the matrix, a rear-wheel drive came out on top, with particular advantages in weight distribution. A rear weight distribution was favoured in order to counter-balance the rider's forward momentum during operation particularity during breaking. </a:t>
            </a:r>
            <a:r>
              <a:rPr lang="en-GB"/>
              <a:t>Without unnecessary cost of an all wheel drive system</a:t>
            </a:r>
            <a:endParaRPr lang="en-GB">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a:t>16</a:t>
            </a:fld>
            <a:endParaRPr lang="en-US"/>
          </a:p>
        </p:txBody>
      </p:sp>
    </p:spTree>
    <p:extLst>
      <p:ext uri="{BB962C8B-B14F-4D97-AF65-F5344CB8AC3E}">
        <p14:creationId xmlns:p14="http://schemas.microsoft.com/office/powerpoint/2010/main" val="3155401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Drivetrain Needs torque and power  hilly commute    without compromising efficiency noise, size or price </a:t>
            </a:r>
          </a:p>
        </p:txBody>
      </p:sp>
      <p:sp>
        <p:nvSpPr>
          <p:cNvPr id="4" name="Slide Number Placeholder 3"/>
          <p:cNvSpPr>
            <a:spLocks noGrp="1"/>
          </p:cNvSpPr>
          <p:nvPr>
            <p:ph type="sldNum" sz="quarter" idx="5"/>
          </p:nvPr>
        </p:nvSpPr>
        <p:spPr/>
        <p:txBody>
          <a:bodyPr/>
          <a:lstStyle/>
          <a:p>
            <a:fld id="{109719F4-FAE5-4D79-9E96-A334A116CE17}" type="slidenum">
              <a:rPr lang="en-US"/>
              <a:t>17</a:t>
            </a:fld>
            <a:endParaRPr lang="en-US"/>
          </a:p>
        </p:txBody>
      </p:sp>
    </p:spTree>
    <p:extLst>
      <p:ext uri="{BB962C8B-B14F-4D97-AF65-F5344CB8AC3E}">
        <p14:creationId xmlns:p14="http://schemas.microsoft.com/office/powerpoint/2010/main" val="114845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these parameters the specific drivetrain can be considered </a:t>
            </a:r>
          </a:p>
          <a:p>
            <a:endParaRPr lang="en-US">
              <a:cs typeface="Calibri"/>
            </a:endParaRPr>
          </a:p>
          <a:p>
            <a:r>
              <a:rPr lang="en-US">
                <a:cs typeface="Calibri"/>
              </a:rPr>
              <a:t>One option directly attaching Motor to wheels&gt; allows for a compact system,  quiet + efficient power transfer &gt; limited space &gt; motors cant deliver required torque + power  &gt; furthermore no gear ratios + replacement  {variation, hub, heat}</a:t>
            </a:r>
            <a:endParaRPr lang="en-US"/>
          </a:p>
          <a:p>
            <a:endParaRPr lang="en-US">
              <a:cs typeface="Calibri"/>
            </a:endParaRPr>
          </a:p>
          <a:p>
            <a:r>
              <a:rPr lang="en-US">
                <a:cs typeface="Calibri"/>
              </a:rPr>
              <a:t>So a Belt/chain:   power from motor &gt; transferred &gt; cog directly attached to the wheel &gt;&gt; more space &gt; larger motor &gt; more power. Also enables easier replacement.</a:t>
            </a:r>
          </a:p>
          <a:p>
            <a:endParaRPr lang="en-US">
              <a:cs typeface="Calibri"/>
            </a:endParaRPr>
          </a:p>
          <a:p>
            <a:r>
              <a:rPr lang="en-US">
                <a:cs typeface="Calibri"/>
              </a:rPr>
              <a:t>Chain&gt; higher torque, extra torque unnecessary &gt; belt &gt;light quiet &gt;chosen overall</a:t>
            </a:r>
            <a:endParaRPr lang="en-US"/>
          </a:p>
          <a:p>
            <a:endParaRPr lang="en-US">
              <a:cs typeface="Calibri"/>
            </a:endParaRPr>
          </a:p>
          <a:p>
            <a:endParaRPr lang="en-US"/>
          </a:p>
          <a:p>
            <a:endParaRPr lang="en-US"/>
          </a:p>
          <a:p>
            <a:endParaRPr lang="en-US"/>
          </a:p>
          <a:p>
            <a:r>
              <a:rPr lang="en-US"/>
              <a:t>From these parameters the specific drivetrain can be considered.</a:t>
            </a:r>
            <a:endParaRPr lang="en-US">
              <a:cs typeface="Calibri"/>
            </a:endParaRPr>
          </a:p>
          <a:p>
            <a:r>
              <a:rPr lang="en-US"/>
              <a:t>One option considered was to use motors directly attached to the wheels, which allows for a compact system with quiet and efficient power transfer, however due to the limited space the motors can't be large enough to deliver the required torque and power and there can be no gearing. {a slight variation on this would be to use a hub motor built into the wheels which provides an even sleeker aesthetic but is more restricted in space and may suffer from overheating due to being surrounded by rubber.}</a:t>
            </a:r>
            <a:endParaRPr lang="en-US">
              <a:cs typeface="Calibri" panose="020F0502020204030204"/>
            </a:endParaRPr>
          </a:p>
          <a:p>
            <a:endParaRPr lang="en-US"/>
          </a:p>
          <a:p>
            <a:r>
              <a:rPr lang="en-US"/>
              <a:t>So a belt or chain arrangement could be used where the power from the motor is transferred to a cog attached directly to the wheel which gives more torque at the wheels than is supplied from the motor. This also allows for the relatively easy replacement of motors, belts or gears allowing for much easier maintenance than other methods. Also, this option is very efficient.</a:t>
            </a:r>
            <a:endParaRPr lang="en-US">
              <a:cs typeface="Calibri" panose="020F0502020204030204"/>
            </a:endParaRPr>
          </a:p>
          <a:p>
            <a:endParaRPr lang="en-US"/>
          </a:p>
          <a:p>
            <a:r>
              <a:rPr lang="en-US"/>
              <a:t>Between using a belt or a chain for this a chain could handle much larger forces but for this application this is unnecessary, so due to a belt being much lighter and quieter this was chosen overall</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a:t>18</a:t>
            </a:fld>
            <a:endParaRPr lang="en-US"/>
          </a:p>
        </p:txBody>
      </p:sp>
    </p:spTree>
    <p:extLst>
      <p:ext uri="{BB962C8B-B14F-4D97-AF65-F5344CB8AC3E}">
        <p14:creationId xmlns:p14="http://schemas.microsoft.com/office/powerpoint/2010/main" val="47224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choice between belts was .. toothed rather than V    slip @ high Torques    increases efficiency     speed of wheels from speed of motor  &gt;  2 wheels can be synced.</a:t>
            </a:r>
          </a:p>
          <a:p>
            <a:r>
              <a:rPr lang="en-US">
                <a:cs typeface="Calibri"/>
              </a:rPr>
              <a:t>More specifically, HTB &gt; greater power and torque transmission vs convectional</a:t>
            </a:r>
          </a:p>
          <a:p>
            <a:endParaRPr lang="en-US"/>
          </a:p>
          <a:p>
            <a:r>
              <a:rPr lang="en-US">
                <a:cs typeface="Calibri"/>
              </a:rPr>
              <a:t>Main material concerns are  to choose material withstand UV light, &gt;   and also have sufficient tensile strength &gt; embedded glass fiber rods into the belts.      The pulleys will have flanges so the belt can't slip..</a:t>
            </a:r>
            <a:endParaRPr lang="en-US"/>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The choice between belts was to use a toothed belt rater than a V belt to eliminate any slip at high torques which not only increases the efficiency but also means that the speed of the wheels can be determined from the speed of the motor which allows for two wheels to be synced.</a:t>
            </a:r>
          </a:p>
          <a:p>
            <a:r>
              <a:rPr lang="en-US">
                <a:cs typeface="Calibri"/>
              </a:rPr>
              <a:t>More specifically a high torque belt would be used for much better power transmission vs a conventional belt.</a:t>
            </a:r>
          </a:p>
          <a:p>
            <a:endParaRPr lang="en-US">
              <a:cs typeface="Calibri"/>
            </a:endParaRPr>
          </a:p>
          <a:p>
            <a:r>
              <a:rPr lang="en-US">
                <a:cs typeface="Calibri"/>
              </a:rPr>
              <a:t>The main material concern is that the belt has to be able to withstand UV light. Also the strength of the belt need to be sufficient which is achieved by having embedded glass fiber rods.</a:t>
            </a:r>
          </a:p>
          <a:p>
            <a:endParaRPr lang="en-US">
              <a:cs typeface="Calibri"/>
            </a:endParaRPr>
          </a:p>
          <a:p>
            <a:r>
              <a:rPr lang="en-US">
                <a:cs typeface="Calibri"/>
              </a:rPr>
              <a:t>Finally the motor pully will have flanges so that the belt cannot slip of the motor or wheel.</a:t>
            </a:r>
          </a:p>
        </p:txBody>
      </p:sp>
      <p:sp>
        <p:nvSpPr>
          <p:cNvPr id="4" name="Slide Number Placeholder 3"/>
          <p:cNvSpPr>
            <a:spLocks noGrp="1"/>
          </p:cNvSpPr>
          <p:nvPr>
            <p:ph type="sldNum" sz="quarter" idx="5"/>
          </p:nvPr>
        </p:nvSpPr>
        <p:spPr/>
        <p:txBody>
          <a:bodyPr/>
          <a:lstStyle/>
          <a:p>
            <a:fld id="{109719F4-FAE5-4D79-9E96-A334A116CE17}" type="slidenum">
              <a:rPr lang="en-US"/>
              <a:t>19</a:t>
            </a:fld>
            <a:endParaRPr lang="en-US"/>
          </a:p>
        </p:txBody>
      </p:sp>
    </p:spTree>
    <p:extLst>
      <p:ext uri="{BB962C8B-B14F-4D97-AF65-F5344CB8AC3E}">
        <p14:creationId xmlns:p14="http://schemas.microsoft.com/office/powerpoint/2010/main" val="3199043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deliver the required torque speed and power &gt; derived from:   diameter of the wheels and belt gear ratio.  An appropriate motor must be chosen:</a:t>
            </a:r>
          </a:p>
          <a:p>
            <a:endParaRPr lang="en-US">
              <a:cs typeface="Calibri"/>
            </a:endParaRPr>
          </a:p>
          <a:p>
            <a:r>
              <a:rPr lang="en-US">
                <a:cs typeface="Calibri"/>
              </a:rPr>
              <a:t>So decided DC rater than AC &gt; partly Direct Current from batteries, much easier to control than induction.</a:t>
            </a:r>
          </a:p>
          <a:p>
            <a:r>
              <a:rPr lang="en-US">
                <a:cs typeface="Calibri"/>
              </a:rPr>
              <a:t>Brushless rather than Brushed &gt; longer lifespan and greater efficiency due to not having brushes.</a:t>
            </a:r>
          </a:p>
          <a:p>
            <a:endParaRPr lang="en-US">
              <a:cs typeface="Calibri"/>
            </a:endParaRPr>
          </a:p>
          <a:p>
            <a:endParaRPr lang="en-US">
              <a:cs typeface="Calibri"/>
            </a:endParaRPr>
          </a:p>
          <a:p>
            <a:r>
              <a:rPr lang="en-US">
                <a:cs typeface="Calibri"/>
              </a:rPr>
              <a:t>LINK</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r>
              <a:rPr lang="en-US"/>
              <a:t>To deliver the required torque speed and power. Using the parameters obtained from the diameter of the wheels and the belt gear ratio. An appropriate motor must be chosen. 
So it was decided to use a DC motor rather than an AC motor partly as the batteries provide Direct Current and as DC motors are typically easier to control. Specifically it was decided to use a brushless rather than a brushed motor due to the longer lifespans and greater efficiencies as a result of not having brushes. 
So over to Hayden who will talk to you about controlling these motors.</a:t>
            </a:r>
            <a:endParaRPr lang="en-US">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a:t>20</a:t>
            </a:fld>
            <a:endParaRPr lang="en-US"/>
          </a:p>
        </p:txBody>
      </p:sp>
    </p:spTree>
    <p:extLst>
      <p:ext uri="{BB962C8B-B14F-4D97-AF65-F5344CB8AC3E}">
        <p14:creationId xmlns:p14="http://schemas.microsoft.com/office/powerpoint/2010/main" val="371048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image shows sideview of a model for the product assembly</a:t>
            </a:r>
          </a:p>
          <a:p>
            <a:r>
              <a:rPr lang="en-US">
                <a:cs typeface="Calibri"/>
              </a:rPr>
              <a:t>The product includes Redesigned rear trucks with two integrated motors independently driving both rear wheels</a:t>
            </a:r>
          </a:p>
          <a:p>
            <a:r>
              <a:rPr lang="en-US">
                <a:cs typeface="Calibri"/>
              </a:rPr>
              <a:t>Similarly, Symmetric set of standard trucks designed for the front</a:t>
            </a:r>
          </a:p>
          <a:p>
            <a:r>
              <a:rPr lang="en-US">
                <a:cs typeface="Calibri"/>
              </a:rPr>
              <a:t>Finally, Casing will be designed to contain electrical components such as battery and electronic control devices</a:t>
            </a:r>
          </a:p>
        </p:txBody>
      </p:sp>
      <p:sp>
        <p:nvSpPr>
          <p:cNvPr id="4" name="Slide Number Placeholder 3"/>
          <p:cNvSpPr>
            <a:spLocks noGrp="1"/>
          </p:cNvSpPr>
          <p:nvPr>
            <p:ph type="sldNum" sz="quarter" idx="5"/>
          </p:nvPr>
        </p:nvSpPr>
        <p:spPr/>
        <p:txBody>
          <a:bodyPr/>
          <a:lstStyle/>
          <a:p>
            <a:fld id="{109719F4-FAE5-4D79-9E96-A334A116CE17}" type="slidenum">
              <a:rPr lang="en-US"/>
              <a:t>3</a:t>
            </a:fld>
            <a:endParaRPr lang="en-US"/>
          </a:p>
        </p:txBody>
      </p:sp>
    </p:spTree>
    <p:extLst>
      <p:ext uri="{BB962C8B-B14F-4D97-AF65-F5344CB8AC3E}">
        <p14:creationId xmlns:p14="http://schemas.microsoft.com/office/powerpoint/2010/main" val="2424308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Now the motor is chosen, we need to select our drive circuitry to operate them.</a:t>
            </a:r>
          </a:p>
          <a:p>
            <a:r>
              <a:rPr lang="en-GB"/>
              <a:t>This circuitry could be built ourselves, however due to the 50v operating voltages this is prohibitively dangerous and costly to design.</a:t>
            </a:r>
          </a:p>
          <a:p>
            <a:r>
              <a:rPr lang="en-GB"/>
              <a:t>Systems are called electronic speed controllers, take dc and produce a 3 phase ac drive voltage.</a:t>
            </a:r>
          </a:p>
          <a:p>
            <a:r>
              <a:rPr lang="en-GB"/>
              <a:t>12 cells is around 50v nominal, which is a high voltage risk, and therefore we will need to sufficiently isolate the high voltage terminals.</a:t>
            </a:r>
          </a:p>
          <a:p>
            <a:r>
              <a:rPr lang="en-GB"/>
              <a:t>Therefore will use an off the shelf solution, choosing the recommended ESC characteristics by the motor manufacturer.</a:t>
            </a:r>
          </a:p>
          <a:p>
            <a:r>
              <a:rPr lang="en-GB"/>
              <a:t>This ensures that the ESC will be suitable for the motor, and that it will be able to operate within a factor of safety of 1.5.</a:t>
            </a:r>
          </a:p>
          <a:p>
            <a:r>
              <a:rPr lang="en-GB"/>
              <a:t>The speed is controlled by a PWM signal, with a  refresh rate of 50 – 430Hz.</a:t>
            </a:r>
          </a:p>
        </p:txBody>
      </p:sp>
      <p:sp>
        <p:nvSpPr>
          <p:cNvPr id="4" name="Slide Number Placeholder 3"/>
          <p:cNvSpPr>
            <a:spLocks noGrp="1"/>
          </p:cNvSpPr>
          <p:nvPr>
            <p:ph type="sldNum" sz="quarter" idx="5"/>
          </p:nvPr>
        </p:nvSpPr>
        <p:spPr/>
        <p:txBody>
          <a:bodyPr/>
          <a:lstStyle/>
          <a:p>
            <a:fld id="{109719F4-FAE5-4D79-9E96-A334A116CE17}" type="slidenum">
              <a:rPr lang="en-US" smtClean="0"/>
              <a:t>21</a:t>
            </a:fld>
            <a:endParaRPr lang="en-US"/>
          </a:p>
        </p:txBody>
      </p:sp>
    </p:spTree>
    <p:extLst>
      <p:ext uri="{BB962C8B-B14F-4D97-AF65-F5344CB8AC3E}">
        <p14:creationId xmlns:p14="http://schemas.microsoft.com/office/powerpoint/2010/main" val="2323325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Pressure Pad control is an existing technology, used on one wheel, where a weight differential between the front and back pad maps to an acceleration.</a:t>
            </a:r>
          </a:p>
          <a:p>
            <a:r>
              <a:rPr lang="en-GB"/>
              <a:t>The rider leans forwards to accelerate, and lean backwards to brake or decelerate or reverse.</a:t>
            </a:r>
          </a:p>
          <a:p>
            <a:r>
              <a:rPr lang="en-GB"/>
              <a:t>This will have hard limits in each direction to prevent encouraging an off balance riding position.</a:t>
            </a:r>
          </a:p>
          <a:p>
            <a:r>
              <a:rPr lang="en-GB"/>
              <a:t>Far less complicated to design and validate than the market leader </a:t>
            </a:r>
            <a:r>
              <a:rPr lang="en-GB" err="1"/>
              <a:t>boosted’s</a:t>
            </a:r>
            <a:r>
              <a:rPr lang="en-GB"/>
              <a:t> solution, a 2.4Ghz RF transmitter that is a handheld remote.</a:t>
            </a:r>
          </a:p>
          <a:p>
            <a:r>
              <a:rPr lang="en-GB"/>
              <a:t>Get rider dismount detection for free, just measure when there is no weight applied to the pressure pads.</a:t>
            </a:r>
          </a:p>
        </p:txBody>
      </p:sp>
      <p:sp>
        <p:nvSpPr>
          <p:cNvPr id="4" name="Slide Number Placeholder 3"/>
          <p:cNvSpPr>
            <a:spLocks noGrp="1"/>
          </p:cNvSpPr>
          <p:nvPr>
            <p:ph type="sldNum" sz="quarter" idx="5"/>
          </p:nvPr>
        </p:nvSpPr>
        <p:spPr/>
        <p:txBody>
          <a:bodyPr/>
          <a:lstStyle/>
          <a:p>
            <a:fld id="{109719F4-FAE5-4D79-9E96-A334A116CE17}" type="slidenum">
              <a:rPr lang="en-US" smtClean="0"/>
              <a:t>22</a:t>
            </a:fld>
            <a:endParaRPr lang="en-US"/>
          </a:p>
        </p:txBody>
      </p:sp>
    </p:spTree>
    <p:extLst>
      <p:ext uri="{BB962C8B-B14F-4D97-AF65-F5344CB8AC3E}">
        <p14:creationId xmlns:p14="http://schemas.microsoft.com/office/powerpoint/2010/main" val="2395986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we need a system that is going to link all these parts together, and by far the cheapest and quickest method to do this will be using an off the shelf microcontroller such as the Arduino </a:t>
            </a:r>
            <a:r>
              <a:rPr lang="en-GB" err="1"/>
              <a:t>nano</a:t>
            </a:r>
            <a:r>
              <a:rPr lang="en-GB"/>
              <a:t> pictured here.</a:t>
            </a:r>
          </a:p>
          <a:p>
            <a:r>
              <a:rPr lang="en-GB"/>
              <a:t>They are often described as systems on a chip, and many of them natively support PWM signal generation.</a:t>
            </a:r>
            <a:endParaRPr lang="en-GB">
              <a:cs typeface="Calibri"/>
            </a:endParaRPr>
          </a:p>
          <a:p>
            <a:r>
              <a:rPr lang="en-GB"/>
              <a:t>They have analogue inputs, which can be used to record the voltage drop across the pressure pads to control the throttle.</a:t>
            </a:r>
            <a:endParaRPr lang="en-GB">
              <a:cs typeface="Calibri"/>
            </a:endParaRPr>
          </a:p>
          <a:p>
            <a:r>
              <a:rPr lang="en-GB"/>
              <a:t>There will also be an LCD screen connected to this microcontroller so that the rider can see the current speed, distance travelled and battery capacity remaining.</a:t>
            </a:r>
            <a:endParaRPr lang="en-GB">
              <a:cs typeface="Calibri"/>
            </a:endParaRPr>
          </a:p>
          <a:p>
            <a:r>
              <a:rPr lang="en-GB"/>
              <a:t>Power supply runs at 5v, which will be supplied by a regulator attached to the 50v battery supply.</a:t>
            </a:r>
            <a:endParaRPr lang="en-GB">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smtClean="0"/>
              <a:t>23</a:t>
            </a:fld>
            <a:endParaRPr lang="en-US"/>
          </a:p>
        </p:txBody>
      </p:sp>
    </p:spTree>
    <p:extLst>
      <p:ext uri="{BB962C8B-B14F-4D97-AF65-F5344CB8AC3E}">
        <p14:creationId xmlns:p14="http://schemas.microsoft.com/office/powerpoint/2010/main" val="2531664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09719F4-FAE5-4D79-9E96-A334A116CE17}" type="slidenum">
              <a:rPr lang="en-US" smtClean="0"/>
              <a:t>26</a:t>
            </a:fld>
            <a:endParaRPr lang="en-US"/>
          </a:p>
        </p:txBody>
      </p:sp>
    </p:spTree>
    <p:extLst>
      <p:ext uri="{BB962C8B-B14F-4D97-AF65-F5344CB8AC3E}">
        <p14:creationId xmlns:p14="http://schemas.microsoft.com/office/powerpoint/2010/main" val="799762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One of the key features of any electric vehicle is its range.</a:t>
            </a:r>
          </a:p>
          <a:p>
            <a:r>
              <a:rPr lang="en-GB"/>
              <a:t>A vehicle is useless if it runs out of charge before you get anywhere.</a:t>
            </a:r>
          </a:p>
          <a:p>
            <a:r>
              <a:rPr lang="en-GB">
                <a:cs typeface="Calibri"/>
              </a:rPr>
              <a:t>The limiting factor on the range is the battery capacity</a:t>
            </a:r>
          </a:p>
          <a:p>
            <a:endParaRPr lang="en-GB"/>
          </a:p>
          <a:p>
            <a:r>
              <a:rPr lang="en-GB"/>
              <a:t>Since we want our skateboard to be commute ready, we designed it to only be charged once a week.</a:t>
            </a:r>
            <a:endParaRPr lang="en-GB">
              <a:cs typeface="Calibri"/>
            </a:endParaRPr>
          </a:p>
          <a:p>
            <a:r>
              <a:rPr lang="en-GB"/>
              <a:t>The range we picked was based on commuting around Durham, a reasonably hilly city.</a:t>
            </a:r>
            <a:endParaRPr lang="en-GB">
              <a:cs typeface="Calibri"/>
            </a:endParaRPr>
          </a:p>
          <a:p>
            <a:r>
              <a:rPr lang="en-GB"/>
              <a:t>The hills use a lot of energy to get up – so our energy capacity per mile will be much higher than what we would get on the flat.</a:t>
            </a:r>
            <a:endParaRPr lang="en-GB">
              <a:cs typeface="Calibri"/>
            </a:endParaRPr>
          </a:p>
          <a:p>
            <a:endParaRPr lang="en-GB"/>
          </a:p>
          <a:p>
            <a:r>
              <a:rPr lang="en-GB"/>
              <a:t>To get a rough estimate we found some values for energy per mile usage for electric bikes and other skateboards.</a:t>
            </a:r>
            <a:endParaRPr lang="en-GB">
              <a:cs typeface="Calibri"/>
            </a:endParaRPr>
          </a:p>
          <a:p>
            <a:endParaRPr lang="en-GB"/>
          </a:p>
          <a:p>
            <a:r>
              <a:rPr lang="en-GB"/>
              <a:t>We took an example commute, and used these to get a minimum capacity for our batteries</a:t>
            </a:r>
          </a:p>
          <a:p>
            <a:endParaRPr lang="en-GB"/>
          </a:p>
          <a:p>
            <a:pPr marL="171450" indent="-171450">
              <a:buFontTx/>
              <a:buChar char="-"/>
            </a:pPr>
            <a:r>
              <a:rPr lang="en-GB"/>
              <a:t>Key feature range</a:t>
            </a:r>
            <a:endParaRPr lang="en-GB">
              <a:cs typeface="Calibri"/>
            </a:endParaRPr>
          </a:p>
          <a:p>
            <a:pPr marL="171450" indent="-171450">
              <a:buFontTx/>
              <a:buChar char="-"/>
            </a:pPr>
            <a:r>
              <a:rPr lang="en-GB"/>
              <a:t>Useless without charge</a:t>
            </a:r>
            <a:endParaRPr lang="en-GB">
              <a:cs typeface="Calibri"/>
            </a:endParaRPr>
          </a:p>
          <a:p>
            <a:pPr marL="171450" indent="-171450">
              <a:buFontTx/>
              <a:buChar char="-"/>
            </a:pPr>
            <a:r>
              <a:rPr lang="en-GB"/>
              <a:t>Commute ready</a:t>
            </a:r>
            <a:endParaRPr lang="en-GB">
              <a:cs typeface="Calibri"/>
            </a:endParaRPr>
          </a:p>
          <a:p>
            <a:pPr marL="171450" indent="-171450">
              <a:buFontTx/>
              <a:buChar char="-"/>
            </a:pPr>
            <a:r>
              <a:rPr lang="en-GB"/>
              <a:t>Hills</a:t>
            </a:r>
            <a:endParaRPr lang="en-GB">
              <a:cs typeface="Calibri"/>
            </a:endParaRPr>
          </a:p>
          <a:p>
            <a:pPr marL="171450" indent="-171450">
              <a:buFontTx/>
              <a:buChar char="-"/>
            </a:pPr>
            <a:r>
              <a:rPr lang="en-GB"/>
              <a:t>Rough estimates</a:t>
            </a:r>
            <a:endParaRPr lang="en-GB">
              <a:cs typeface="Calibri"/>
            </a:endParaRPr>
          </a:p>
          <a:p>
            <a:pPr marL="171450" indent="-171450">
              <a:buFontTx/>
              <a:buChar char="-"/>
            </a:pPr>
            <a:r>
              <a:rPr lang="en-GB"/>
              <a:t>Example </a:t>
            </a:r>
            <a:r>
              <a:rPr lang="en-GB" err="1"/>
              <a:t>comutes</a:t>
            </a:r>
            <a:endParaRPr lang="en-GB"/>
          </a:p>
          <a:p>
            <a:endParaRPr lang="en-GB"/>
          </a:p>
        </p:txBody>
      </p:sp>
      <p:sp>
        <p:nvSpPr>
          <p:cNvPr id="4" name="Slide Number Placeholder 3"/>
          <p:cNvSpPr>
            <a:spLocks noGrp="1"/>
          </p:cNvSpPr>
          <p:nvPr>
            <p:ph type="sldNum" sz="quarter" idx="5"/>
          </p:nvPr>
        </p:nvSpPr>
        <p:spPr/>
        <p:txBody>
          <a:bodyPr/>
          <a:lstStyle/>
          <a:p>
            <a:fld id="{109719F4-FAE5-4D79-9E96-A334A116CE17}" type="slidenum">
              <a:rPr lang="en-US" smtClean="0"/>
              <a:t>29</a:t>
            </a:fld>
            <a:endParaRPr lang="en-US"/>
          </a:p>
        </p:txBody>
      </p:sp>
    </p:spTree>
    <p:extLst>
      <p:ext uri="{BB962C8B-B14F-4D97-AF65-F5344CB8AC3E}">
        <p14:creationId xmlns:p14="http://schemas.microsoft.com/office/powerpoint/2010/main" val="2540241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battery chemistry we chose was Lithium polymer.</a:t>
            </a:r>
          </a:p>
          <a:p>
            <a:r>
              <a:rPr lang="en-GB"/>
              <a:t>Lithium polymer is one the most common type of battery used in portable electronics ranging from smartphones to higher power devices.</a:t>
            </a:r>
            <a:endParaRPr lang="en-GB">
              <a:cs typeface="Calibri"/>
            </a:endParaRPr>
          </a:p>
          <a:p>
            <a:r>
              <a:rPr lang="en-GB"/>
              <a:t>You can see that lithium polymer batteries have a very high energy density per unit mass – making it ideal for our lightweight skateboard design.</a:t>
            </a:r>
            <a:endParaRPr lang="en-GB">
              <a:cs typeface="Calibri"/>
            </a:endParaRPr>
          </a:p>
          <a:p>
            <a:r>
              <a:rPr lang="en-GB"/>
              <a:t>Lithium ion batteries on the other hand tend to have worse lifespan, and are heavier – but are a little cheaper.</a:t>
            </a:r>
            <a:endParaRPr lang="en-GB">
              <a:cs typeface="Calibri"/>
            </a:endParaRPr>
          </a:p>
          <a:p>
            <a:r>
              <a:rPr lang="en-GB"/>
              <a:t>In the end the weight savings of LiPos are worth the cost.</a:t>
            </a:r>
            <a:endParaRPr lang="en-GB">
              <a:cs typeface="Calibri"/>
            </a:endParaRPr>
          </a:p>
          <a:p>
            <a:endParaRPr lang="en-GB"/>
          </a:p>
          <a:p>
            <a:r>
              <a:rPr lang="en-GB">
                <a:cs typeface="Calibri" panose="020F0502020204030204"/>
              </a:rPr>
              <a:t>The battery we chose has a capacity of 180 watt hour, and a voltage of 22.2v.</a:t>
            </a:r>
          </a:p>
          <a:p>
            <a:r>
              <a:rPr lang="en-GB">
                <a:cs typeface="Calibri" panose="020F0502020204030204"/>
              </a:rPr>
              <a:t>Since our supply rail needs to be 40-50volts we need two of these </a:t>
            </a:r>
            <a:r>
              <a:rPr lang="en-GB" err="1">
                <a:cs typeface="Calibri" panose="020F0502020204030204"/>
              </a:rPr>
              <a:t>battereies</a:t>
            </a:r>
            <a:r>
              <a:rPr lang="en-GB">
                <a:cs typeface="Calibri" panose="020F0502020204030204"/>
              </a:rPr>
              <a:t> in series to bring the voltage up.</a:t>
            </a:r>
          </a:p>
          <a:p>
            <a:r>
              <a:rPr lang="en-GB"/>
              <a:t>Since we have two of these the weight going to be non </a:t>
            </a:r>
            <a:r>
              <a:rPr lang="en-GB" err="1"/>
              <a:t>insignifigant</a:t>
            </a:r>
            <a:r>
              <a:rPr lang="en-GB"/>
              <a:t> – about 2.4kg total.</a:t>
            </a:r>
            <a:endParaRPr lang="en-GB">
              <a:cs typeface="Calibri"/>
            </a:endParaRPr>
          </a:p>
          <a:p>
            <a:endParaRPr lang="en-GB">
              <a:cs typeface="Calibri"/>
            </a:endParaRPr>
          </a:p>
          <a:p>
            <a:endParaRPr lang="en-GB"/>
          </a:p>
          <a:p>
            <a:pPr marL="171450" indent="-171450">
              <a:buFontTx/>
              <a:buChar char="-"/>
            </a:pPr>
            <a:r>
              <a:rPr lang="en-GB" err="1"/>
              <a:t>Lipo</a:t>
            </a:r>
            <a:r>
              <a:rPr lang="en-GB"/>
              <a:t> battery</a:t>
            </a:r>
          </a:p>
          <a:p>
            <a:pPr marL="171450" indent="-171450">
              <a:buFontTx/>
              <a:buChar char="-"/>
            </a:pPr>
            <a:r>
              <a:rPr lang="en-GB"/>
              <a:t>Common for portable electronics</a:t>
            </a:r>
          </a:p>
          <a:p>
            <a:pPr marL="171450" indent="-171450">
              <a:buFontTx/>
              <a:buChar char="-"/>
            </a:pPr>
            <a:r>
              <a:rPr lang="en-GB"/>
              <a:t>High energy density – better current then lion</a:t>
            </a:r>
          </a:p>
          <a:p>
            <a:pPr marL="171450" indent="-171450">
              <a:buFontTx/>
              <a:buChar char="-"/>
            </a:pPr>
            <a:r>
              <a:rPr lang="en-GB"/>
              <a:t>Weight savings</a:t>
            </a:r>
          </a:p>
          <a:p>
            <a:pPr marL="171450" indent="-171450">
              <a:buFontTx/>
              <a:buChar char="-"/>
            </a:pPr>
            <a:endParaRPr lang="en-GB"/>
          </a:p>
          <a:p>
            <a:pPr marL="171450" indent="-171450">
              <a:buFontTx/>
              <a:buChar char="-"/>
            </a:pPr>
            <a:r>
              <a:rPr lang="en-GB"/>
              <a:t>Capacity 180Wh</a:t>
            </a:r>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109719F4-FAE5-4D79-9E96-A334A116CE17}" type="slidenum">
              <a:rPr lang="en-US" smtClean="0"/>
              <a:t>30</a:t>
            </a:fld>
            <a:endParaRPr lang="en-US"/>
          </a:p>
        </p:txBody>
      </p:sp>
    </p:spTree>
    <p:extLst>
      <p:ext uri="{BB962C8B-B14F-4D97-AF65-F5344CB8AC3E}">
        <p14:creationId xmlns:p14="http://schemas.microsoft.com/office/powerpoint/2010/main" val="1505674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One of the downsides of lithium polymer is that it is extremely dangerous.</a:t>
            </a:r>
          </a:p>
          <a:p>
            <a:r>
              <a:rPr lang="en-GB">
                <a:cs typeface="Calibri"/>
              </a:rPr>
              <a:t>Lithium is very reactive, and these batteries can heat up or ignite if mistreated</a:t>
            </a:r>
          </a:p>
          <a:p>
            <a:r>
              <a:rPr lang="en-GB">
                <a:cs typeface="Calibri"/>
              </a:rPr>
              <a:t>To mitigate these risks we are using an off the shelf charger that is proven safe.</a:t>
            </a:r>
          </a:p>
          <a:p>
            <a:r>
              <a:rPr lang="en-GB">
                <a:cs typeface="Calibri"/>
              </a:rPr>
              <a:t>The charger we are using will balance the cell charges on the fly so no cell degrades faster than the others</a:t>
            </a:r>
          </a:p>
          <a:p>
            <a:r>
              <a:rPr lang="en-GB">
                <a:cs typeface="Calibri"/>
              </a:rPr>
              <a:t>Hobby chargers can’t handle 50v</a:t>
            </a:r>
          </a:p>
          <a:p>
            <a:r>
              <a:rPr lang="en-GB">
                <a:cs typeface="Calibri"/>
              </a:rPr>
              <a:t>This does mean we will have to switch between a series and </a:t>
            </a:r>
            <a:r>
              <a:rPr lang="en-GB" err="1">
                <a:cs typeface="Calibri"/>
              </a:rPr>
              <a:t>parralel</a:t>
            </a:r>
            <a:r>
              <a:rPr lang="en-GB">
                <a:cs typeface="Calibri"/>
              </a:rPr>
              <a:t> battery configuration for charging and use</a:t>
            </a:r>
          </a:p>
        </p:txBody>
      </p:sp>
      <p:sp>
        <p:nvSpPr>
          <p:cNvPr id="4" name="Slide Number Placeholder 3"/>
          <p:cNvSpPr>
            <a:spLocks noGrp="1"/>
          </p:cNvSpPr>
          <p:nvPr>
            <p:ph type="sldNum" sz="quarter" idx="5"/>
          </p:nvPr>
        </p:nvSpPr>
        <p:spPr/>
        <p:txBody>
          <a:bodyPr/>
          <a:lstStyle/>
          <a:p>
            <a:fld id="{109719F4-FAE5-4D79-9E96-A334A116CE17}" type="slidenum">
              <a:rPr lang="en-US" smtClean="0"/>
              <a:t>31</a:t>
            </a:fld>
            <a:endParaRPr lang="en-US"/>
          </a:p>
        </p:txBody>
      </p:sp>
    </p:spTree>
    <p:extLst>
      <p:ext uri="{BB962C8B-B14F-4D97-AF65-F5344CB8AC3E}">
        <p14:creationId xmlns:p14="http://schemas.microsoft.com/office/powerpoint/2010/main" val="1468250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Battery control circuit</a:t>
            </a:r>
          </a:p>
          <a:p>
            <a:r>
              <a:rPr lang="en-GB"/>
              <a:t>Independent power supply for the micro</a:t>
            </a:r>
          </a:p>
          <a:p>
            <a:r>
              <a:rPr lang="en-GB"/>
              <a:t>Fuses stop the batteries destroying themselves</a:t>
            </a:r>
            <a:endParaRPr lang="en-GB">
              <a:cs typeface="Calibri"/>
            </a:endParaRPr>
          </a:p>
          <a:p>
            <a:r>
              <a:rPr lang="en-GB">
                <a:cs typeface="Calibri"/>
              </a:rPr>
              <a:t>Mechanical isolation </a:t>
            </a:r>
            <a:r>
              <a:rPr lang="en-GB" err="1">
                <a:cs typeface="Calibri"/>
              </a:rPr>
              <a:t>incase</a:t>
            </a:r>
            <a:r>
              <a:rPr lang="en-GB">
                <a:cs typeface="Calibri"/>
              </a:rPr>
              <a:t> of down stream shorts</a:t>
            </a:r>
          </a:p>
          <a:p>
            <a:r>
              <a:rPr lang="en-GB">
                <a:cs typeface="Calibri"/>
              </a:rPr>
              <a:t>Finally we have the communication bus to the other micro so that if any errors occur we can react</a:t>
            </a:r>
          </a:p>
        </p:txBody>
      </p:sp>
      <p:sp>
        <p:nvSpPr>
          <p:cNvPr id="4" name="Slide Number Placeholder 3"/>
          <p:cNvSpPr>
            <a:spLocks noGrp="1"/>
          </p:cNvSpPr>
          <p:nvPr>
            <p:ph type="sldNum" sz="quarter" idx="5"/>
          </p:nvPr>
        </p:nvSpPr>
        <p:spPr/>
        <p:txBody>
          <a:bodyPr/>
          <a:lstStyle/>
          <a:p>
            <a:fld id="{109719F4-FAE5-4D79-9E96-A334A116CE17}" type="slidenum">
              <a:rPr lang="en-US" smtClean="0"/>
              <a:t>32</a:t>
            </a:fld>
            <a:endParaRPr lang="en-US"/>
          </a:p>
        </p:txBody>
      </p:sp>
    </p:spTree>
    <p:extLst>
      <p:ext uri="{BB962C8B-B14F-4D97-AF65-F5344CB8AC3E}">
        <p14:creationId xmlns:p14="http://schemas.microsoft.com/office/powerpoint/2010/main" val="4202125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Multiplexer has 3 states</a:t>
            </a:r>
          </a:p>
          <a:p>
            <a:r>
              <a:rPr lang="en-GB"/>
              <a:t>Charge in parallel</a:t>
            </a:r>
          </a:p>
          <a:p>
            <a:r>
              <a:rPr lang="en-GB"/>
              <a:t>Discharge</a:t>
            </a:r>
          </a:p>
          <a:p>
            <a:r>
              <a:rPr lang="en-GB"/>
              <a:t>Disconnected – there are no live </a:t>
            </a:r>
            <a:r>
              <a:rPr lang="en-GB" err="1"/>
              <a:t>terminels</a:t>
            </a:r>
            <a:r>
              <a:rPr lang="en-GB"/>
              <a:t> out of the battery system</a:t>
            </a:r>
          </a:p>
          <a:p>
            <a:endParaRPr lang="en-GB"/>
          </a:p>
          <a:p>
            <a:endParaRPr lang="en-GB"/>
          </a:p>
        </p:txBody>
      </p:sp>
      <p:sp>
        <p:nvSpPr>
          <p:cNvPr id="4" name="Slide Number Placeholder 3"/>
          <p:cNvSpPr>
            <a:spLocks noGrp="1"/>
          </p:cNvSpPr>
          <p:nvPr>
            <p:ph type="sldNum" sz="quarter" idx="5"/>
          </p:nvPr>
        </p:nvSpPr>
        <p:spPr/>
        <p:txBody>
          <a:bodyPr/>
          <a:lstStyle/>
          <a:p>
            <a:fld id="{109719F4-FAE5-4D79-9E96-A334A116CE17}" type="slidenum">
              <a:rPr lang="en-US" smtClean="0"/>
              <a:t>33</a:t>
            </a:fld>
            <a:endParaRPr lang="en-US"/>
          </a:p>
        </p:txBody>
      </p:sp>
    </p:spTree>
    <p:extLst>
      <p:ext uri="{BB962C8B-B14F-4D97-AF65-F5344CB8AC3E}">
        <p14:creationId xmlns:p14="http://schemas.microsoft.com/office/powerpoint/2010/main" val="1993650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section of the mux will handle the discharge path, which is 50V 200A rated</a:t>
            </a:r>
          </a:p>
        </p:txBody>
      </p:sp>
      <p:sp>
        <p:nvSpPr>
          <p:cNvPr id="4" name="Slide Number Placeholder 3"/>
          <p:cNvSpPr>
            <a:spLocks noGrp="1"/>
          </p:cNvSpPr>
          <p:nvPr>
            <p:ph type="sldNum" sz="quarter" idx="5"/>
          </p:nvPr>
        </p:nvSpPr>
        <p:spPr/>
        <p:txBody>
          <a:bodyPr/>
          <a:lstStyle/>
          <a:p>
            <a:fld id="{109719F4-FAE5-4D79-9E96-A334A116CE17}" type="slidenum">
              <a:rPr lang="en-US" smtClean="0"/>
              <a:t>34</a:t>
            </a:fld>
            <a:endParaRPr lang="en-US"/>
          </a:p>
        </p:txBody>
      </p:sp>
    </p:spTree>
    <p:extLst>
      <p:ext uri="{BB962C8B-B14F-4D97-AF65-F5344CB8AC3E}">
        <p14:creationId xmlns:p14="http://schemas.microsoft.com/office/powerpoint/2010/main" val="224932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F-E-M analysis was done on a CAD model of the provided skateboard using SOLIDWORKS, considering a maximum user load of 120kg concentrated at the centre of the board, and an approximated 4.5kg of electrical components and casing attatched to the bottom of the board at an appropriate location as indicated in the previous image.</a:t>
            </a:r>
            <a:endParaRPr lang="en-US"/>
          </a:p>
          <a:p>
            <a:endParaRPr lang="en-US">
              <a:cs typeface="Calibri" panose="020F0502020204030204"/>
            </a:endParaRPr>
          </a:p>
          <a:p>
            <a:r>
              <a:rPr lang="en-US">
                <a:cs typeface="Calibri" panose="020F0502020204030204"/>
              </a:rPr>
              <a:t>Compressive yield stress: 41.4MPa</a:t>
            </a:r>
          </a:p>
          <a:p>
            <a:endParaRPr lang="en-US"/>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109719F4-FAE5-4D79-9E96-A334A116CE17}" type="slidenum">
              <a:rPr lang="en-US"/>
              <a:t>4</a:t>
            </a:fld>
            <a:endParaRPr lang="en-US"/>
          </a:p>
        </p:txBody>
      </p:sp>
    </p:spTree>
    <p:extLst>
      <p:ext uri="{BB962C8B-B14F-4D97-AF65-F5344CB8AC3E}">
        <p14:creationId xmlns:p14="http://schemas.microsoft.com/office/powerpoint/2010/main" val="2197477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part of the mux will handle 25 volts, 10 amps rated</a:t>
            </a:r>
          </a:p>
          <a:p>
            <a:endParaRPr lang="en-GB"/>
          </a:p>
        </p:txBody>
      </p:sp>
      <p:sp>
        <p:nvSpPr>
          <p:cNvPr id="4" name="Slide Number Placeholder 3"/>
          <p:cNvSpPr>
            <a:spLocks noGrp="1"/>
          </p:cNvSpPr>
          <p:nvPr>
            <p:ph type="sldNum" sz="quarter" idx="5"/>
          </p:nvPr>
        </p:nvSpPr>
        <p:spPr/>
        <p:txBody>
          <a:bodyPr/>
          <a:lstStyle/>
          <a:p>
            <a:fld id="{109719F4-FAE5-4D79-9E96-A334A116CE17}" type="slidenum">
              <a:rPr lang="en-US" smtClean="0"/>
              <a:t>35</a:t>
            </a:fld>
            <a:endParaRPr lang="en-US"/>
          </a:p>
        </p:txBody>
      </p:sp>
    </p:spTree>
    <p:extLst>
      <p:ext uri="{BB962C8B-B14F-4D97-AF65-F5344CB8AC3E}">
        <p14:creationId xmlns:p14="http://schemas.microsoft.com/office/powerpoint/2010/main" val="2080406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Finally the balance mux will handle 7 smaller lower voltage low current paths for equalising the battery cells.</a:t>
            </a:r>
          </a:p>
          <a:p>
            <a:r>
              <a:rPr lang="en-GB">
                <a:cs typeface="Calibri"/>
              </a:rPr>
              <a:t>This current can be in either direction as some cells will be higher or lower charged.</a:t>
            </a:r>
          </a:p>
          <a:p>
            <a:endParaRPr lang="en-GB">
              <a:cs typeface="Calibri"/>
            </a:endParaRPr>
          </a:p>
          <a:p>
            <a:endParaRPr lang="en-GB">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smtClean="0"/>
              <a:t>36</a:t>
            </a:fld>
            <a:endParaRPr lang="en-US"/>
          </a:p>
        </p:txBody>
      </p:sp>
    </p:spTree>
    <p:extLst>
      <p:ext uri="{BB962C8B-B14F-4D97-AF65-F5344CB8AC3E}">
        <p14:creationId xmlns:p14="http://schemas.microsoft.com/office/powerpoint/2010/main" val="2812942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Relay</a:t>
            </a:r>
          </a:p>
          <a:p>
            <a:r>
              <a:rPr lang="en-GB"/>
              <a:t>High V, high I, low standby draw – obvious choice</a:t>
            </a:r>
          </a:p>
          <a:p>
            <a:r>
              <a:rPr lang="en-GB"/>
              <a:t>Easy </a:t>
            </a:r>
            <a:r>
              <a:rPr lang="en-GB" err="1"/>
              <a:t>circuitiry</a:t>
            </a:r>
            <a:endParaRPr lang="en-GB"/>
          </a:p>
          <a:p>
            <a:r>
              <a:rPr lang="en-GB"/>
              <a:t>Not resistant to vibrations – could cause a short + contact weld</a:t>
            </a:r>
          </a:p>
          <a:p>
            <a:r>
              <a:rPr lang="en-GB"/>
              <a:t>Solid state:</a:t>
            </a:r>
          </a:p>
          <a:p>
            <a:r>
              <a:rPr lang="en-GB"/>
              <a:t>Worse in most regards – but is resistant the mechanical issues</a:t>
            </a:r>
          </a:p>
          <a:p>
            <a:endParaRPr lang="en-GB"/>
          </a:p>
        </p:txBody>
      </p:sp>
      <p:sp>
        <p:nvSpPr>
          <p:cNvPr id="4" name="Slide Number Placeholder 3"/>
          <p:cNvSpPr>
            <a:spLocks noGrp="1"/>
          </p:cNvSpPr>
          <p:nvPr>
            <p:ph type="sldNum" sz="quarter" idx="5"/>
          </p:nvPr>
        </p:nvSpPr>
        <p:spPr/>
        <p:txBody>
          <a:bodyPr/>
          <a:lstStyle/>
          <a:p>
            <a:fld id="{109719F4-FAE5-4D79-9E96-A334A116CE17}" type="slidenum">
              <a:rPr lang="en-US" smtClean="0"/>
              <a:t>37</a:t>
            </a:fld>
            <a:endParaRPr lang="en-US"/>
          </a:p>
        </p:txBody>
      </p:sp>
    </p:spTree>
    <p:extLst>
      <p:ext uri="{BB962C8B-B14F-4D97-AF65-F5344CB8AC3E}">
        <p14:creationId xmlns:p14="http://schemas.microsoft.com/office/powerpoint/2010/main" val="3844697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Since we have our </a:t>
            </a:r>
            <a:r>
              <a:rPr lang="en-GB" err="1">
                <a:cs typeface="Calibri"/>
              </a:rPr>
              <a:t>eletriconally</a:t>
            </a:r>
            <a:r>
              <a:rPr lang="en-GB">
                <a:cs typeface="Calibri"/>
              </a:rPr>
              <a:t> controlled switches – we are going to need something to control them.</a:t>
            </a:r>
            <a:endParaRPr lang="en-GB"/>
          </a:p>
          <a:p>
            <a:r>
              <a:rPr lang="en-GB">
                <a:cs typeface="Calibri"/>
              </a:rPr>
              <a:t>For this job we are going to use a low power microcontroller.</a:t>
            </a:r>
            <a:endParaRPr lang="en-GB"/>
          </a:p>
          <a:p>
            <a:r>
              <a:rPr lang="en-GB">
                <a:cs typeface="Calibri"/>
              </a:rPr>
              <a:t>This micro will stay on </a:t>
            </a:r>
            <a:r>
              <a:rPr lang="en-GB" err="1">
                <a:cs typeface="Calibri"/>
              </a:rPr>
              <a:t>permenetntly</a:t>
            </a:r>
            <a:r>
              <a:rPr lang="en-GB">
                <a:cs typeface="Calibri"/>
              </a:rPr>
              <a:t> and control the battery supply to the main circuit.</a:t>
            </a:r>
          </a:p>
          <a:p>
            <a:r>
              <a:rPr lang="en-GB"/>
              <a:t>Since we are on a separate power supply we want to be as low power as possible – the micro we picked has a sleep state of 10 micro amps and uses about 100 micro </a:t>
            </a:r>
            <a:r>
              <a:rPr lang="en-GB" err="1"/>
              <a:t>ampls</a:t>
            </a:r>
            <a:r>
              <a:rPr lang="en-GB"/>
              <a:t> when operating.</a:t>
            </a:r>
            <a:endParaRPr lang="en-GB">
              <a:cs typeface="Calibri"/>
            </a:endParaRPr>
          </a:p>
          <a:p>
            <a:r>
              <a:rPr lang="en-GB"/>
              <a:t> going to have to live for the whole lifespan – no recharge</a:t>
            </a:r>
            <a:endParaRPr lang="en-GB">
              <a:cs typeface="Calibri"/>
            </a:endParaRPr>
          </a:p>
          <a:p>
            <a:r>
              <a:rPr lang="en-GB">
                <a:cs typeface="Calibri"/>
              </a:rPr>
              <a:t>The micro will monitor the battery health, and can cut the power out if it thinks the </a:t>
            </a:r>
            <a:r>
              <a:rPr lang="en-GB" err="1">
                <a:cs typeface="Calibri" panose="020F0502020204030204"/>
              </a:rPr>
              <a:t>battereies</a:t>
            </a:r>
            <a:r>
              <a:rPr lang="en-GB">
                <a:cs typeface="Calibri" panose="020F0502020204030204"/>
              </a:rPr>
              <a:t> are damaged or degraded.</a:t>
            </a:r>
            <a:endParaRPr lang="en-GB"/>
          </a:p>
          <a:p>
            <a:r>
              <a:rPr lang="en-GB">
                <a:cs typeface="Calibri" panose="020F0502020204030204"/>
              </a:rPr>
              <a:t>Finally the heartbeat signal is monitored by the micro – if it </a:t>
            </a:r>
            <a:r>
              <a:rPr lang="en-GB" err="1">
                <a:cs typeface="Calibri" panose="020F0502020204030204"/>
              </a:rPr>
              <a:t>stopps</a:t>
            </a:r>
            <a:r>
              <a:rPr lang="en-GB">
                <a:cs typeface="Calibri" panose="020F0502020204030204"/>
              </a:rPr>
              <a:t> we kill the 50v drive output to make the system safe and inert.</a:t>
            </a:r>
            <a:endParaRPr lang="en-GB"/>
          </a:p>
          <a:p>
            <a:r>
              <a:rPr lang="en-GB"/>
              <a:t>Kill the live 50v out – safe</a:t>
            </a:r>
            <a:endParaRPr lang="en-GB">
              <a:cs typeface="Calibri"/>
            </a:endParaRPr>
          </a:p>
          <a:p>
            <a:endParaRPr lang="en-GB"/>
          </a:p>
        </p:txBody>
      </p:sp>
      <p:sp>
        <p:nvSpPr>
          <p:cNvPr id="4" name="Slide Number Placeholder 3"/>
          <p:cNvSpPr>
            <a:spLocks noGrp="1"/>
          </p:cNvSpPr>
          <p:nvPr>
            <p:ph type="sldNum" sz="quarter" idx="5"/>
          </p:nvPr>
        </p:nvSpPr>
        <p:spPr/>
        <p:txBody>
          <a:bodyPr/>
          <a:lstStyle/>
          <a:p>
            <a:fld id="{109719F4-FAE5-4D79-9E96-A334A116CE17}" type="slidenum">
              <a:rPr lang="en-US" smtClean="0"/>
              <a:t>38</a:t>
            </a:fld>
            <a:endParaRPr lang="en-US"/>
          </a:p>
        </p:txBody>
      </p:sp>
    </p:spTree>
    <p:extLst>
      <p:ext uri="{BB962C8B-B14F-4D97-AF65-F5344CB8AC3E}">
        <p14:creationId xmlns:p14="http://schemas.microsoft.com/office/powerpoint/2010/main" val="398254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Due to the Li-Po's degrading they would need to be replaced every few years to keep the board now only functional, but also safe. This would be done with a servicing every three years, including replacing all the batteries, ensuring all of the electronics and mechanical parts are still functional and safe. This would be a service we would provide as Li-Po batteries are dangerous and need to be handled and disposed of correctly. This and with a 50v rail, it would be irresponsible to make the customers handle high voltages</a:t>
            </a:r>
          </a:p>
        </p:txBody>
      </p:sp>
      <p:sp>
        <p:nvSpPr>
          <p:cNvPr id="4" name="Slide Number Placeholder 3"/>
          <p:cNvSpPr>
            <a:spLocks noGrp="1"/>
          </p:cNvSpPr>
          <p:nvPr>
            <p:ph type="sldNum" sz="quarter" idx="5"/>
          </p:nvPr>
        </p:nvSpPr>
        <p:spPr/>
        <p:txBody>
          <a:bodyPr/>
          <a:lstStyle/>
          <a:p>
            <a:fld id="{109719F4-FAE5-4D79-9E96-A334A116CE17}" type="slidenum">
              <a:rPr lang="en-US"/>
              <a:t>40</a:t>
            </a:fld>
            <a:endParaRPr lang="en-US"/>
          </a:p>
        </p:txBody>
      </p:sp>
    </p:spTree>
    <p:extLst>
      <p:ext uri="{BB962C8B-B14F-4D97-AF65-F5344CB8AC3E}">
        <p14:creationId xmlns:p14="http://schemas.microsoft.com/office/powerpoint/2010/main" val="1334215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government regulations about the disposal of most batteries including li-po's. As this is a one off product, with only a few kilograms of batteries being used the law is relaxed as in this case the Li-Po cells must just be labelled properly and readily removable for safe disposal at a specialist place. We don't have to take it back since there are less than 32kg put on the market in a year. If this were to be scaled up, with many more made we would need to provide a 'take back scheme' to safely take these off the consumers hands and into that of a specialist disposer, as well as finance the disposal</a:t>
            </a:r>
          </a:p>
        </p:txBody>
      </p:sp>
      <p:sp>
        <p:nvSpPr>
          <p:cNvPr id="4" name="Slide Number Placeholder 3"/>
          <p:cNvSpPr>
            <a:spLocks noGrp="1"/>
          </p:cNvSpPr>
          <p:nvPr>
            <p:ph type="sldNum" sz="quarter" idx="5"/>
          </p:nvPr>
        </p:nvSpPr>
        <p:spPr/>
        <p:txBody>
          <a:bodyPr/>
          <a:lstStyle/>
          <a:p>
            <a:fld id="{109719F4-FAE5-4D79-9E96-A334A116CE17}" type="slidenum">
              <a:rPr lang="en-US"/>
              <a:t>41</a:t>
            </a:fld>
            <a:endParaRPr lang="en-US"/>
          </a:p>
        </p:txBody>
      </p:sp>
    </p:spTree>
    <p:extLst>
      <p:ext uri="{BB962C8B-B14F-4D97-AF65-F5344CB8AC3E}">
        <p14:creationId xmlns:p14="http://schemas.microsoft.com/office/powerpoint/2010/main" val="3927032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total cost for the bill of materials is £880. While this may seem steep, the material costs are a fraction of the retail price of other boards, meaning that once manufacturing costs are taken into account there is room for a decent profit, if the retail price were to is a comparable price to other commercially available boards of similar performance</a:t>
            </a:r>
          </a:p>
        </p:txBody>
      </p:sp>
      <p:sp>
        <p:nvSpPr>
          <p:cNvPr id="4" name="Slide Number Placeholder 3"/>
          <p:cNvSpPr>
            <a:spLocks noGrp="1"/>
          </p:cNvSpPr>
          <p:nvPr>
            <p:ph type="sldNum" sz="quarter" idx="5"/>
          </p:nvPr>
        </p:nvSpPr>
        <p:spPr/>
        <p:txBody>
          <a:bodyPr/>
          <a:lstStyle/>
          <a:p>
            <a:fld id="{109719F4-FAE5-4D79-9E96-A334A116CE17}" type="slidenum">
              <a:rPr lang="en-US"/>
              <a:t>42</a:t>
            </a:fld>
            <a:endParaRPr lang="en-US"/>
          </a:p>
        </p:txBody>
      </p:sp>
    </p:spTree>
    <p:extLst>
      <p:ext uri="{BB962C8B-B14F-4D97-AF65-F5344CB8AC3E}">
        <p14:creationId xmlns:p14="http://schemas.microsoft.com/office/powerpoint/2010/main" val="206083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order to attatch the electronic components to the board, a railing and quick-release system was adopted for compatibility for all common skateboards/longboards, without the need to redisign the battery box for each skateboard. The railing can be fixed onto the bottom surface of a board with screws, allowing for an easy setup. The displayed images show the railing and quick-release mechanism of a battery box</a:t>
            </a:r>
          </a:p>
        </p:txBody>
      </p:sp>
      <p:sp>
        <p:nvSpPr>
          <p:cNvPr id="4" name="Slide Number Placeholder 3"/>
          <p:cNvSpPr>
            <a:spLocks noGrp="1"/>
          </p:cNvSpPr>
          <p:nvPr>
            <p:ph type="sldNum" sz="quarter" idx="5"/>
          </p:nvPr>
        </p:nvSpPr>
        <p:spPr/>
        <p:txBody>
          <a:bodyPr/>
          <a:lstStyle/>
          <a:p>
            <a:fld id="{109719F4-FAE5-4D79-9E96-A334A116CE17}" type="slidenum">
              <a:rPr lang="en-US"/>
              <a:t>5</a:t>
            </a:fld>
            <a:endParaRPr lang="en-US"/>
          </a:p>
        </p:txBody>
      </p:sp>
    </p:spTree>
    <p:extLst>
      <p:ext uri="{BB962C8B-B14F-4D97-AF65-F5344CB8AC3E}">
        <p14:creationId xmlns:p14="http://schemas.microsoft.com/office/powerpoint/2010/main" val="276527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following images show an exerpt of the battery box mounted to the railing, with the frontal wall of the box removed for clarification. Two battery blocks will be placed at the front of the box, and the control electronics such as the electronic speed controller (ESC) and the microcontroller will be placed at the back. The box will include cutouts for charging ports, outlets for connecting the controller chips to the motor, and ventilation slots as the ESC as a heat sink as they would experience significant heat under high operation voltages</a:t>
            </a:r>
          </a:p>
        </p:txBody>
      </p:sp>
      <p:sp>
        <p:nvSpPr>
          <p:cNvPr id="4" name="Slide Number Placeholder 3"/>
          <p:cNvSpPr>
            <a:spLocks noGrp="1"/>
          </p:cNvSpPr>
          <p:nvPr>
            <p:ph type="sldNum" sz="quarter" idx="5"/>
          </p:nvPr>
        </p:nvSpPr>
        <p:spPr/>
        <p:txBody>
          <a:bodyPr/>
          <a:lstStyle/>
          <a:p>
            <a:fld id="{109719F4-FAE5-4D79-9E96-A334A116CE17}" type="slidenum">
              <a:rPr lang="en-US"/>
              <a:t>6</a:t>
            </a:fld>
            <a:endParaRPr lang="en-US"/>
          </a:p>
        </p:txBody>
      </p:sp>
    </p:spTree>
    <p:extLst>
      <p:ext uri="{BB962C8B-B14F-4D97-AF65-F5344CB8AC3E}">
        <p14:creationId xmlns:p14="http://schemas.microsoft.com/office/powerpoint/2010/main" val="191734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suitable material for the battery box and railing was decided using an Ashby plot, which compare material properties such as density and strength for a broad range of commonly used manufacturing materials. From this, it was decided that ABS plastic will be a suitable material for this implementation. </a:t>
            </a:r>
            <a:r>
              <a:rPr lang="en-US"/>
              <a:t>Commonly used for Keyboards, power tool housing, LEGO bricks.</a:t>
            </a:r>
            <a:r>
              <a:rPr lang="en-US">
                <a:cs typeface="Calibri"/>
              </a:rPr>
              <a:t> ABS lies on the plots as shown</a:t>
            </a:r>
          </a:p>
          <a:p>
            <a:r>
              <a:rPr lang="en-US">
                <a:cs typeface="Calibri"/>
              </a:rPr>
              <a:t>1020kg/m3, exponentially lighter than metals</a:t>
            </a:r>
            <a:endParaRPr lang="en-US"/>
          </a:p>
          <a:p>
            <a:r>
              <a:rPr lang="en-US">
                <a:cs typeface="Calibri"/>
              </a:rPr>
              <a:t>ultimate tensile strength </a:t>
            </a:r>
            <a:r>
              <a:rPr lang="en-US"/>
              <a:t>49MPa </a:t>
            </a:r>
            <a:r>
              <a:rPr lang="en-US">
                <a:cs typeface="Calibri"/>
              </a:rPr>
              <a:t>, </a:t>
            </a:r>
          </a:p>
          <a:p>
            <a:r>
              <a:rPr lang="en-US">
                <a:cs typeface="Calibri"/>
              </a:rPr>
              <a:t>can be see to be Relatively cheap in comparison to other polymers and metals</a:t>
            </a:r>
            <a:endParaRPr lang="en-US"/>
          </a:p>
          <a:p>
            <a:endParaRPr lang="en-US">
              <a:cs typeface="Calibri" panose="020F0502020204030204"/>
            </a:endParaRPr>
          </a:p>
          <a:p>
            <a:r>
              <a:rPr lang="en-US"/>
              <a:t>Thermoplastic – softens into a viscoelastic form at what is called a glass transition temperature – 105 degrees</a:t>
            </a:r>
          </a:p>
          <a:p>
            <a:r>
              <a:rPr lang="en-US">
                <a:cs typeface="Calibri" panose="020F0502020204030204"/>
              </a:rPr>
              <a:t>Rigid when hard: </a:t>
            </a:r>
            <a:r>
              <a:rPr lang="en-US"/>
              <a:t>Youngs modulus: 2.65GPa, ductile when soft</a:t>
            </a:r>
          </a:p>
          <a:p>
            <a:endParaRPr lang="en-US"/>
          </a:p>
          <a:p>
            <a:r>
              <a:rPr lang="en-US"/>
              <a:t>Amorphous polymer: random polymer structure </a:t>
            </a:r>
          </a:p>
          <a:p>
            <a:r>
              <a:rPr lang="en-US"/>
              <a:t>ABS (Acrylonitrile-Butadiene-Styrene) Acrylonitrile: heat resistance and stability, Butadiene: impact strength and toughness, Styrene: formability and ductility</a:t>
            </a:r>
          </a:p>
          <a:p>
            <a:r>
              <a:rPr lang="en-US"/>
              <a:t>Youngs modulus: 2.65GPa</a:t>
            </a:r>
          </a:p>
          <a:p>
            <a:r>
              <a:rPr lang="en-US"/>
              <a:t>Resistance to chemical corrosion</a:t>
            </a:r>
          </a:p>
          <a:p>
            <a:r>
              <a:rPr lang="en-US"/>
              <a:t>PLA (polylactic acid): Smoother surface finish, however lower wear and heat resistance – 60</a:t>
            </a:r>
          </a:p>
          <a:p>
            <a:endParaRPr lang="en-US"/>
          </a:p>
          <a:p>
            <a:r>
              <a:rPr lang="en-US">
                <a:hlinkClick r:id="rId3"/>
              </a:rPr>
              <a:t>http://www.matweb.com/search/DataSheet.aspx?MatGUID=3a8afcddac864d4b8f58d40570d2e5aa</a:t>
            </a:r>
            <a:endParaRPr lang="en-US"/>
          </a:p>
          <a:p>
            <a:r>
              <a:rPr lang="en-US">
                <a:hlinkClick r:id="rId4"/>
              </a:rPr>
              <a:t>https://grantadesign.com/education/students/charts/?fbclid=IwAR3QTVDeu0buoZyua0FoEastn8uKTbQC7B0_s532JQ2qrBNAvo-ouW9IjG0</a:t>
            </a:r>
            <a:endParaRPr lang="en-US"/>
          </a:p>
          <a:p>
            <a:r>
              <a:rPr lang="en-US">
                <a:hlinkClick r:id="rId5"/>
              </a:rPr>
              <a:t>http://injectionmoldingonline.com/Molding101/Polymers.aspx</a:t>
            </a:r>
            <a:endParaRPr lang="en-US"/>
          </a:p>
          <a:p>
            <a:r>
              <a:rPr lang="en-US">
                <a:hlinkClick r:id="rId6"/>
              </a:rPr>
              <a:t>https://www.creativemechanisms.com/blog/everything-you-need-to-know-about-abs-plastic</a:t>
            </a:r>
            <a:endParaRPr lang="en-US"/>
          </a:p>
          <a:p>
            <a:r>
              <a:rPr lang="en-US"/>
              <a:t>Image: </a:t>
            </a:r>
            <a:r>
              <a:rPr lang="en-US">
                <a:hlinkClick r:id="rId7"/>
              </a:rPr>
              <a:t>http://www.retlawindustries.com/Info/ABSPlastic</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a:t>7</a:t>
            </a:fld>
            <a:endParaRPr lang="en-US"/>
          </a:p>
        </p:txBody>
      </p:sp>
    </p:spTree>
    <p:extLst>
      <p:ext uri="{BB962C8B-B14F-4D97-AF65-F5344CB8AC3E}">
        <p14:creationId xmlns:p14="http://schemas.microsoft.com/office/powerpoint/2010/main" val="1744854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49MPa ultimate tensile strength</a:t>
            </a:r>
          </a:p>
        </p:txBody>
      </p:sp>
      <p:sp>
        <p:nvSpPr>
          <p:cNvPr id="4" name="Slide Number Placeholder 3"/>
          <p:cNvSpPr>
            <a:spLocks noGrp="1"/>
          </p:cNvSpPr>
          <p:nvPr>
            <p:ph type="sldNum" sz="quarter" idx="5"/>
          </p:nvPr>
        </p:nvSpPr>
        <p:spPr/>
        <p:txBody>
          <a:bodyPr/>
          <a:lstStyle/>
          <a:p>
            <a:fld id="{109719F4-FAE5-4D79-9E96-A334A116CE17}" type="slidenum">
              <a:rPr lang="en-US"/>
              <a:t>8</a:t>
            </a:fld>
            <a:endParaRPr lang="en-US"/>
          </a:p>
        </p:txBody>
      </p:sp>
    </p:spTree>
    <p:extLst>
      <p:ext uri="{BB962C8B-B14F-4D97-AF65-F5344CB8AC3E}">
        <p14:creationId xmlns:p14="http://schemas.microsoft.com/office/powerpoint/2010/main" val="3242108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49MPa ultimate tensile strength</a:t>
            </a:r>
          </a:p>
        </p:txBody>
      </p:sp>
      <p:sp>
        <p:nvSpPr>
          <p:cNvPr id="4" name="Slide Number Placeholder 3"/>
          <p:cNvSpPr>
            <a:spLocks noGrp="1"/>
          </p:cNvSpPr>
          <p:nvPr>
            <p:ph type="sldNum" sz="quarter" idx="5"/>
          </p:nvPr>
        </p:nvSpPr>
        <p:spPr/>
        <p:txBody>
          <a:bodyPr/>
          <a:lstStyle/>
          <a:p>
            <a:fld id="{109719F4-FAE5-4D79-9E96-A334A116CE17}" type="slidenum">
              <a:rPr lang="en-US"/>
              <a:t>9</a:t>
            </a:fld>
            <a:endParaRPr lang="en-US"/>
          </a:p>
        </p:txBody>
      </p:sp>
    </p:spTree>
    <p:extLst>
      <p:ext uri="{BB962C8B-B14F-4D97-AF65-F5344CB8AC3E}">
        <p14:creationId xmlns:p14="http://schemas.microsoft.com/office/powerpoint/2010/main" val="1848544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the trucks, we are replacing the existing ones with another set from a company called torque motors.</a:t>
            </a:r>
          </a:p>
          <a:p>
            <a:r>
              <a:rPr lang="en-US">
                <a:cs typeface="Calibri"/>
              </a:rPr>
              <a:t>Our CAD rendering of the truck is on the left, and a picture from the website is on the right.</a:t>
            </a:r>
          </a:p>
          <a:p>
            <a:r>
              <a:rPr lang="en-US">
                <a:cs typeface="Calibri"/>
              </a:rPr>
              <a:t>The truck has the same baseplate dimensions and width as a standard longboard truck, like that already on the board. It is a cast </a:t>
            </a:r>
            <a:r>
              <a:rPr lang="en-US" err="1">
                <a:cs typeface="Calibri"/>
              </a:rPr>
              <a:t>aluminium</a:t>
            </a:r>
            <a:r>
              <a:rPr lang="en-US">
                <a:cs typeface="Calibri"/>
              </a:rPr>
              <a:t> construction so it is strong enough to hold the load, but lightweight enough to help with the portability.</a:t>
            </a:r>
          </a:p>
          <a:p>
            <a:endParaRPr lang="en-US">
              <a:cs typeface="Calibri"/>
            </a:endParaRPr>
          </a:p>
        </p:txBody>
      </p:sp>
      <p:sp>
        <p:nvSpPr>
          <p:cNvPr id="4" name="Slide Number Placeholder 3"/>
          <p:cNvSpPr>
            <a:spLocks noGrp="1"/>
          </p:cNvSpPr>
          <p:nvPr>
            <p:ph type="sldNum" sz="quarter" idx="5"/>
          </p:nvPr>
        </p:nvSpPr>
        <p:spPr/>
        <p:txBody>
          <a:bodyPr/>
          <a:lstStyle/>
          <a:p>
            <a:fld id="{109719F4-FAE5-4D79-9E96-A334A116CE17}" type="slidenum">
              <a:rPr lang="en-US"/>
              <a:t>10</a:t>
            </a:fld>
            <a:endParaRPr lang="en-US"/>
          </a:p>
        </p:txBody>
      </p:sp>
    </p:spTree>
    <p:extLst>
      <p:ext uri="{BB962C8B-B14F-4D97-AF65-F5344CB8AC3E}">
        <p14:creationId xmlns:p14="http://schemas.microsoft.com/office/powerpoint/2010/main" val="4049336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E64A-3D11-45B2-B77B-7948C342B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7320E82-AA9D-4C38-8703-A8BAAB484A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0EBB8D2-95C4-4927-8623-4F5B30696F2F}"/>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5" name="Footer Placeholder 4">
            <a:extLst>
              <a:ext uri="{FF2B5EF4-FFF2-40B4-BE49-F238E27FC236}">
                <a16:creationId xmlns:a16="http://schemas.microsoft.com/office/drawing/2014/main" id="{40DD706E-CBB5-4EE7-AA42-ED0467FD79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9F0160-D569-4EA4-B737-AD96A745508E}"/>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161456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A02E-4A6E-4D7C-A0AB-E97A752B0E0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88A772-202A-4931-93B1-9AFFDD5BD4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7E4C61-B885-4F41-A4D7-947132F78FA9}"/>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5" name="Footer Placeholder 4">
            <a:extLst>
              <a:ext uri="{FF2B5EF4-FFF2-40B4-BE49-F238E27FC236}">
                <a16:creationId xmlns:a16="http://schemas.microsoft.com/office/drawing/2014/main" id="{C04696DD-D2F0-4B81-97DB-BE40413E5E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78E779-9641-4B75-ADB9-372D86DC940E}"/>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343789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E6F7F5-A5A2-4EA3-ACF1-31FBA6413B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C1F0FD6-BE9E-4EE0-BC91-5A59448ADB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642559-00BB-42A4-A24E-30C1ED4615B9}"/>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5" name="Footer Placeholder 4">
            <a:extLst>
              <a:ext uri="{FF2B5EF4-FFF2-40B4-BE49-F238E27FC236}">
                <a16:creationId xmlns:a16="http://schemas.microsoft.com/office/drawing/2014/main" id="{821DCC12-0F8B-4448-9BD3-AB7ABAD779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8BB5B61-5FCF-4AB0-A342-677324EF2A78}"/>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1341310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52F4-3895-46AE-9BB1-BF1D33BACD4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AAD6C5-A074-4AFD-B380-5972E1C65C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06017D-2E99-45ED-9F7F-AD6B8248A63D}"/>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5" name="Footer Placeholder 4">
            <a:extLst>
              <a:ext uri="{FF2B5EF4-FFF2-40B4-BE49-F238E27FC236}">
                <a16:creationId xmlns:a16="http://schemas.microsoft.com/office/drawing/2014/main" id="{EF804093-D535-4264-96B6-136F5A1503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17DDD2-027C-4D18-B1D2-A5F099DC2096}"/>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182345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CBA0-0259-47B1-91EF-4D922583B9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200069-8449-45F4-B1D0-34866EB891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34566C-8768-4441-B52E-6A9C00BF4547}"/>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5" name="Footer Placeholder 4">
            <a:extLst>
              <a:ext uri="{FF2B5EF4-FFF2-40B4-BE49-F238E27FC236}">
                <a16:creationId xmlns:a16="http://schemas.microsoft.com/office/drawing/2014/main" id="{3C30FD60-F913-4752-A040-675A87129D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2F90EC-DE71-4314-A8BD-F19962C41990}"/>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351866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C396-5C3C-4110-86F2-750AE6A592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C67D13A-D9FC-4850-A4A9-E3106CB7F0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7009B98-F0FB-4EA3-AFD7-E70788840A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FF77EEF-DE3F-4F2E-AC23-A41C3BD88F83}"/>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6" name="Footer Placeholder 5">
            <a:extLst>
              <a:ext uri="{FF2B5EF4-FFF2-40B4-BE49-F238E27FC236}">
                <a16:creationId xmlns:a16="http://schemas.microsoft.com/office/drawing/2014/main" id="{9D97AB98-D941-4A5B-8191-9726CF3A61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941C3E-7D4B-4D52-BCF1-6D57C16099B2}"/>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4288000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8566-5C0A-47AA-8272-8B2B07092D1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C5034AE-BE7A-410E-BA05-5A23FC285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12AB62-4B21-4CBF-B2F4-F478BD5C3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621B22E-914A-4BD2-948F-0F5E1CD66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C5F131-8C16-4052-8722-B1D7F1EDE4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1F12085-9F91-465F-8666-B99680A166B9}"/>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8" name="Footer Placeholder 7">
            <a:extLst>
              <a:ext uri="{FF2B5EF4-FFF2-40B4-BE49-F238E27FC236}">
                <a16:creationId xmlns:a16="http://schemas.microsoft.com/office/drawing/2014/main" id="{49196984-D169-43A2-92EA-9C3915E6260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488F1A1-7D55-4C7B-A484-D3D41C7F0744}"/>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607784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142A-09AE-4276-B7E1-76AD54AE9F7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5CD999-CBC4-4170-B607-506752A81FF7}"/>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4" name="Footer Placeholder 3">
            <a:extLst>
              <a:ext uri="{FF2B5EF4-FFF2-40B4-BE49-F238E27FC236}">
                <a16:creationId xmlns:a16="http://schemas.microsoft.com/office/drawing/2014/main" id="{88A265B8-1FA9-4570-9EAC-83E230FEC9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B118898-C87C-419F-8EAB-9CB82686A487}"/>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223823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FE2CCE-AC22-4219-ABA3-9EDF273FC79C}"/>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3" name="Footer Placeholder 2">
            <a:extLst>
              <a:ext uri="{FF2B5EF4-FFF2-40B4-BE49-F238E27FC236}">
                <a16:creationId xmlns:a16="http://schemas.microsoft.com/office/drawing/2014/main" id="{0B4F550B-2EA4-4E03-93D4-BE04F229D0D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5EB7B8-38FA-4EE4-B8E3-AB6C52D9DAB2}"/>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10463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8DAD-3F7D-49AC-A41C-273A9533B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01DC8AF-C888-4458-9FE9-7EE6A4775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48FC5C3-17FF-4DB3-AC67-00A9E195C6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E1054F-4DB2-40C5-80F3-FA8F922F2957}"/>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6" name="Footer Placeholder 5">
            <a:extLst>
              <a:ext uri="{FF2B5EF4-FFF2-40B4-BE49-F238E27FC236}">
                <a16:creationId xmlns:a16="http://schemas.microsoft.com/office/drawing/2014/main" id="{762CF8F5-09B7-48C1-9021-41ECEBA7A9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711F2E-A0FE-4AA7-B4A0-3D2487416609}"/>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3824819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8D3F9-3AEF-46CF-A34D-441F316D13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18205B-AC7A-4161-80B8-1B65975CD2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528A9F-D3BA-4D2E-8D6A-39D477374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A30BAC-AA87-44D3-9F31-54AE4774C631}"/>
              </a:ext>
            </a:extLst>
          </p:cNvPr>
          <p:cNvSpPr>
            <a:spLocks noGrp="1"/>
          </p:cNvSpPr>
          <p:nvPr>
            <p:ph type="dt" sz="half" idx="10"/>
          </p:nvPr>
        </p:nvSpPr>
        <p:spPr/>
        <p:txBody>
          <a:bodyPr/>
          <a:lstStyle/>
          <a:p>
            <a:fld id="{B027D84C-C8DF-44EC-8F26-E09A80CBF3F2}" type="datetimeFigureOut">
              <a:rPr lang="en-GB" smtClean="0"/>
              <a:t>18/02/2020</a:t>
            </a:fld>
            <a:endParaRPr lang="en-GB"/>
          </a:p>
        </p:txBody>
      </p:sp>
      <p:sp>
        <p:nvSpPr>
          <p:cNvPr id="6" name="Footer Placeholder 5">
            <a:extLst>
              <a:ext uri="{FF2B5EF4-FFF2-40B4-BE49-F238E27FC236}">
                <a16:creationId xmlns:a16="http://schemas.microsoft.com/office/drawing/2014/main" id="{86AEE570-7CB2-42CF-AD09-299A7EC6C9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C1EE38-F476-4192-81BC-0C5AC68EE235}"/>
              </a:ext>
            </a:extLst>
          </p:cNvPr>
          <p:cNvSpPr>
            <a:spLocks noGrp="1"/>
          </p:cNvSpPr>
          <p:nvPr>
            <p:ph type="sldNum" sz="quarter" idx="12"/>
          </p:nvPr>
        </p:nvSpPr>
        <p:spPr/>
        <p:txBody>
          <a:bodyPr/>
          <a:lstStyle/>
          <a:p>
            <a:fld id="{F2E4C663-41AE-46C3-A6F6-587610054B61}" type="slidenum">
              <a:rPr lang="en-GB" smtClean="0"/>
              <a:t>‹#›</a:t>
            </a:fld>
            <a:endParaRPr lang="en-GB"/>
          </a:p>
        </p:txBody>
      </p:sp>
    </p:spTree>
    <p:extLst>
      <p:ext uri="{BB962C8B-B14F-4D97-AF65-F5344CB8AC3E}">
        <p14:creationId xmlns:p14="http://schemas.microsoft.com/office/powerpoint/2010/main" val="3761128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A11F11-5CEC-4490-B3FC-5E6D7FC71D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D89EE65-CED3-4688-9F22-EE21DE188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61FF3F-053D-4B75-962F-4173AE55B3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27D84C-C8DF-44EC-8F26-E09A80CBF3F2}" type="datetimeFigureOut">
              <a:rPr lang="en-GB" smtClean="0"/>
              <a:t>18/02/2020</a:t>
            </a:fld>
            <a:endParaRPr lang="en-GB"/>
          </a:p>
        </p:txBody>
      </p:sp>
      <p:sp>
        <p:nvSpPr>
          <p:cNvPr id="5" name="Footer Placeholder 4">
            <a:extLst>
              <a:ext uri="{FF2B5EF4-FFF2-40B4-BE49-F238E27FC236}">
                <a16:creationId xmlns:a16="http://schemas.microsoft.com/office/drawing/2014/main" id="{CE2CE9D7-B2A2-4546-8C34-55AB408AE6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48E1125-776C-484E-9074-1111FD07AA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4C663-41AE-46C3-A6F6-587610054B61}" type="slidenum">
              <a:rPr lang="en-GB" smtClean="0"/>
              <a:t>‹#›</a:t>
            </a:fld>
            <a:endParaRPr lang="en-GB"/>
          </a:p>
        </p:txBody>
      </p:sp>
    </p:spTree>
    <p:extLst>
      <p:ext uri="{BB962C8B-B14F-4D97-AF65-F5344CB8AC3E}">
        <p14:creationId xmlns:p14="http://schemas.microsoft.com/office/powerpoint/2010/main" val="1227970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iyelectricskateboard.com/products/torqueboards-12s-120a-car-esc-opto-hv" TargetMode="External"/><Relationship Id="rId5" Type="http://schemas.openxmlformats.org/officeDocument/2006/relationships/hyperlink" Target="https://diyelectricskateboard.com/collections/electric-skateboard-starter-collection/products/electric-skateboard-motor-6374-190kv" TargetMode="Externa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8" Type="http://schemas.openxmlformats.org/officeDocument/2006/relationships/hyperlink" Target="https://www.tested.com/tech/469363-testing-boosted-boards-electric-longboard/" TargetMode="External"/><Relationship Id="rId3" Type="http://schemas.openxmlformats.org/officeDocument/2006/relationships/image" Target="../media/image35.jpeg"/><Relationship Id="rId7" Type="http://schemas.openxmlformats.org/officeDocument/2006/relationships/hyperlink" Target="http://www.arun-electronics.co.uk/pressure_mat.ht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rideandglide.co.uk/product/onewheel-pint-electric-skateboard/" TargetMode="External"/><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researchgate.net/figure/Comparison-of-Energy-Density-in-Battery-Cells-NASA-National-Aeronautics-and-Space_fig1_32723774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7D19-95D3-430E-87FD-D1C98A7BC8E5}"/>
              </a:ext>
            </a:extLst>
          </p:cNvPr>
          <p:cNvSpPr>
            <a:spLocks noGrp="1"/>
          </p:cNvSpPr>
          <p:nvPr>
            <p:ph type="ctrTitle"/>
          </p:nvPr>
        </p:nvSpPr>
        <p:spPr>
          <a:xfrm>
            <a:off x="642996" y="4571216"/>
            <a:ext cx="10906008" cy="1115415"/>
          </a:xfrm>
        </p:spPr>
        <p:txBody>
          <a:bodyPr>
            <a:normAutofit/>
          </a:bodyPr>
          <a:lstStyle/>
          <a:p>
            <a:r>
              <a:rPr lang="en-GB">
                <a:ea typeface="+mj-lt"/>
                <a:cs typeface="+mj-lt"/>
              </a:rPr>
              <a:t>L2AHTB1:</a:t>
            </a:r>
            <a:r>
              <a:rPr lang="en-GB">
                <a:cs typeface="Calibri Light"/>
              </a:rPr>
              <a:t> Electric Skateboard</a:t>
            </a:r>
          </a:p>
        </p:txBody>
      </p:sp>
      <p:sp>
        <p:nvSpPr>
          <p:cNvPr id="3" name="Subtitle 2">
            <a:extLst>
              <a:ext uri="{FF2B5EF4-FFF2-40B4-BE49-F238E27FC236}">
                <a16:creationId xmlns:a16="http://schemas.microsoft.com/office/drawing/2014/main" id="{72117AA9-8F3E-414A-9240-6023BC8808DF}"/>
              </a:ext>
            </a:extLst>
          </p:cNvPr>
          <p:cNvSpPr>
            <a:spLocks noGrp="1"/>
          </p:cNvSpPr>
          <p:nvPr>
            <p:ph type="subTitle" idx="1"/>
          </p:nvPr>
        </p:nvSpPr>
        <p:spPr>
          <a:xfrm>
            <a:off x="642996" y="5859140"/>
            <a:ext cx="10906008" cy="497210"/>
          </a:xfrm>
        </p:spPr>
        <p:txBody>
          <a:bodyPr vert="horz" lIns="91440" tIns="45720" rIns="91440" bIns="45720" rtlCol="0" anchor="t">
            <a:normAutofit fontScale="92500"/>
          </a:bodyPr>
          <a:lstStyle/>
          <a:p>
            <a:r>
              <a:rPr lang="en-GB">
                <a:cs typeface="Calibri"/>
              </a:rPr>
              <a:t>P.M. Toby Ashton, Jacob Black, Haydn Lisk, Hugo McCartney, Edward Street, Sam Sutcliffe</a:t>
            </a:r>
            <a:endParaRPr lang="en-GB"/>
          </a:p>
        </p:txBody>
      </p:sp>
      <p:pic>
        <p:nvPicPr>
          <p:cNvPr id="4" name="Picture 5" descr="A picture containing airplane&#10;&#10;Description generated with very high confidence">
            <a:extLst>
              <a:ext uri="{FF2B5EF4-FFF2-40B4-BE49-F238E27FC236}">
                <a16:creationId xmlns:a16="http://schemas.microsoft.com/office/drawing/2014/main" id="{0FD63150-9E19-4EFA-BCA5-71C72ADFF6B9}"/>
              </a:ext>
            </a:extLst>
          </p:cNvPr>
          <p:cNvPicPr>
            <a:picLocks noChangeAspect="1"/>
          </p:cNvPicPr>
          <p:nvPr/>
        </p:nvPicPr>
        <p:blipFill>
          <a:blip r:embed="rId2"/>
          <a:stretch>
            <a:fillRect/>
          </a:stretch>
        </p:blipFill>
        <p:spPr>
          <a:xfrm>
            <a:off x="4274" y="-2819"/>
            <a:ext cx="6065317" cy="3346178"/>
          </a:xfrm>
          <a:prstGeom prst="rect">
            <a:avLst/>
          </a:prstGeom>
        </p:spPr>
      </p:pic>
      <p:pic>
        <p:nvPicPr>
          <p:cNvPr id="7" name="Picture 7" descr="A picture containing toy&#10;&#10;Description generated with very high confidence">
            <a:extLst>
              <a:ext uri="{FF2B5EF4-FFF2-40B4-BE49-F238E27FC236}">
                <a16:creationId xmlns:a16="http://schemas.microsoft.com/office/drawing/2014/main" id="{F8232CE0-E532-4028-8097-7AD903DEC5DA}"/>
              </a:ext>
            </a:extLst>
          </p:cNvPr>
          <p:cNvPicPr>
            <a:picLocks noChangeAspect="1"/>
          </p:cNvPicPr>
          <p:nvPr/>
        </p:nvPicPr>
        <p:blipFill>
          <a:blip r:embed="rId3"/>
          <a:stretch>
            <a:fillRect/>
          </a:stretch>
        </p:blipFill>
        <p:spPr>
          <a:xfrm>
            <a:off x="6117610" y="-5275"/>
            <a:ext cx="6078803" cy="3351089"/>
          </a:xfrm>
          <a:prstGeom prst="rect">
            <a:avLst/>
          </a:prstGeom>
        </p:spPr>
      </p:pic>
      <p:cxnSp>
        <p:nvCxnSpPr>
          <p:cNvPr id="12" name="Straight Connector 11">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2C6EB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040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00DE-032E-48FD-8334-F93B5DE71996}"/>
              </a:ext>
            </a:extLst>
          </p:cNvPr>
          <p:cNvSpPr>
            <a:spLocks noGrp="1"/>
          </p:cNvSpPr>
          <p:nvPr>
            <p:ph type="title"/>
          </p:nvPr>
        </p:nvSpPr>
        <p:spPr>
          <a:xfrm>
            <a:off x="7097496" y="3744"/>
            <a:ext cx="5095855" cy="1699349"/>
          </a:xfrm>
        </p:spPr>
        <p:txBody>
          <a:bodyPr>
            <a:normAutofit/>
          </a:bodyPr>
          <a:lstStyle/>
          <a:p>
            <a:pPr algn="ctr"/>
            <a:r>
              <a:rPr lang="en-GB"/>
              <a:t>Trucks</a:t>
            </a:r>
          </a:p>
        </p:txBody>
      </p:sp>
      <p:sp>
        <p:nvSpPr>
          <p:cNvPr id="9" name="TextBox 8">
            <a:extLst>
              <a:ext uri="{FF2B5EF4-FFF2-40B4-BE49-F238E27FC236}">
                <a16:creationId xmlns:a16="http://schemas.microsoft.com/office/drawing/2014/main" id="{FB618771-6FA4-46FC-A334-19C8EB96BBD6}"/>
              </a:ext>
            </a:extLst>
          </p:cNvPr>
          <p:cNvSpPr txBox="1"/>
          <p:nvPr/>
        </p:nvSpPr>
        <p:spPr>
          <a:xfrm>
            <a:off x="6087434" y="1367619"/>
            <a:ext cx="608731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000">
                <a:cs typeface="Calibri"/>
              </a:rPr>
              <a:t>218mm wide hanger</a:t>
            </a:r>
          </a:p>
          <a:p>
            <a:pPr marL="285750" indent="-285750">
              <a:buFont typeface="Arial"/>
              <a:buChar char="•"/>
            </a:pPr>
            <a:r>
              <a:rPr lang="en-GB" sz="2000">
                <a:cs typeface="Calibri"/>
              </a:rPr>
              <a:t>314mm including axles</a:t>
            </a:r>
          </a:p>
          <a:p>
            <a:pPr marL="285750" indent="-285750">
              <a:buFont typeface="Arial"/>
              <a:buChar char="•"/>
            </a:pPr>
            <a:r>
              <a:rPr lang="en-GB" sz="2000">
                <a:cs typeface="Calibri"/>
              </a:rPr>
              <a:t>Cast aluminium construction</a:t>
            </a:r>
          </a:p>
          <a:p>
            <a:pPr marL="285750" indent="-285750">
              <a:buFont typeface="Arial"/>
              <a:buChar char="•"/>
            </a:pPr>
            <a:endParaRPr lang="en-GB">
              <a:cs typeface="Calibri"/>
            </a:endParaRPr>
          </a:p>
          <a:p>
            <a:pPr marL="285750" indent="-285750">
              <a:buFont typeface="Arial"/>
              <a:buChar char="•"/>
            </a:pPr>
            <a:endParaRPr lang="en-GB">
              <a:cs typeface="Calibri"/>
            </a:endParaRPr>
          </a:p>
        </p:txBody>
      </p:sp>
      <p:pic>
        <p:nvPicPr>
          <p:cNvPr id="10" name="Picture 10" descr="A close up of a device&#10;&#10;Description generated with very high confidence">
            <a:extLst>
              <a:ext uri="{FF2B5EF4-FFF2-40B4-BE49-F238E27FC236}">
                <a16:creationId xmlns:a16="http://schemas.microsoft.com/office/drawing/2014/main" id="{99CD6315-9DCB-49A2-8A4C-BDAF79EAD9D5}"/>
              </a:ext>
            </a:extLst>
          </p:cNvPr>
          <p:cNvPicPr>
            <a:picLocks noChangeAspect="1"/>
          </p:cNvPicPr>
          <p:nvPr/>
        </p:nvPicPr>
        <p:blipFill>
          <a:blip r:embed="rId3"/>
          <a:stretch>
            <a:fillRect/>
          </a:stretch>
        </p:blipFill>
        <p:spPr>
          <a:xfrm>
            <a:off x="-1929" y="5333"/>
            <a:ext cx="5321782" cy="3997067"/>
          </a:xfrm>
          <a:prstGeom prst="rect">
            <a:avLst/>
          </a:prstGeom>
        </p:spPr>
      </p:pic>
      <p:pic>
        <p:nvPicPr>
          <p:cNvPr id="3" name="Picture 3" descr="A close up of a device&#10;&#10;Description generated with very high confidence">
            <a:extLst>
              <a:ext uri="{FF2B5EF4-FFF2-40B4-BE49-F238E27FC236}">
                <a16:creationId xmlns:a16="http://schemas.microsoft.com/office/drawing/2014/main" id="{73AE7AD6-8D7E-48F9-AFF0-F767291F06D6}"/>
              </a:ext>
            </a:extLst>
          </p:cNvPr>
          <p:cNvPicPr>
            <a:picLocks noChangeAspect="1"/>
          </p:cNvPicPr>
          <p:nvPr/>
        </p:nvPicPr>
        <p:blipFill rotWithShape="1">
          <a:blip r:embed="rId4"/>
          <a:srcRect t="36232" b="25507"/>
          <a:stretch/>
        </p:blipFill>
        <p:spPr>
          <a:xfrm>
            <a:off x="5537200" y="3250522"/>
            <a:ext cx="6540500" cy="1675397"/>
          </a:xfrm>
          <a:prstGeom prst="rect">
            <a:avLst/>
          </a:prstGeom>
        </p:spPr>
      </p:pic>
      <p:pic>
        <p:nvPicPr>
          <p:cNvPr id="13" name="Picture 14" descr="A close up of a device&#10;&#10;Description generated with high confidence">
            <a:extLst>
              <a:ext uri="{FF2B5EF4-FFF2-40B4-BE49-F238E27FC236}">
                <a16:creationId xmlns:a16="http://schemas.microsoft.com/office/drawing/2014/main" id="{DBB19137-1ED2-4417-A0F7-69E4AA8ACDB3}"/>
              </a:ext>
            </a:extLst>
          </p:cNvPr>
          <p:cNvPicPr>
            <a:picLocks noChangeAspect="1"/>
          </p:cNvPicPr>
          <p:nvPr/>
        </p:nvPicPr>
        <p:blipFill>
          <a:blip r:embed="rId5"/>
          <a:stretch>
            <a:fillRect/>
          </a:stretch>
        </p:blipFill>
        <p:spPr>
          <a:xfrm>
            <a:off x="-3697" y="4082017"/>
            <a:ext cx="6101626" cy="2773883"/>
          </a:xfrm>
          <a:prstGeom prst="rect">
            <a:avLst/>
          </a:prstGeom>
        </p:spPr>
      </p:pic>
      <p:sp>
        <p:nvSpPr>
          <p:cNvPr id="15" name="TextBox 14">
            <a:extLst>
              <a:ext uri="{FF2B5EF4-FFF2-40B4-BE49-F238E27FC236}">
                <a16:creationId xmlns:a16="http://schemas.microsoft.com/office/drawing/2014/main" id="{41368177-193D-4D56-BFBF-D261C8309058}"/>
              </a:ext>
            </a:extLst>
          </p:cNvPr>
          <p:cNvSpPr txBox="1"/>
          <p:nvPr/>
        </p:nvSpPr>
        <p:spPr>
          <a:xfrm>
            <a:off x="7589520" y="499110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New Longboard Trucks</a:t>
            </a:r>
            <a:endParaRPr lang="en-US"/>
          </a:p>
          <a:p>
            <a:pPr algn="ctr"/>
            <a:r>
              <a:rPr lang="en-US" sz="1400">
                <a:cs typeface="Calibri"/>
              </a:rPr>
              <a:t>Image from Torque Boards</a:t>
            </a:r>
          </a:p>
        </p:txBody>
      </p:sp>
      <p:pic>
        <p:nvPicPr>
          <p:cNvPr id="16" name="Picture 3" descr="A close up of a device&#10;&#10;Description generated with very high confidence">
            <a:extLst>
              <a:ext uri="{FF2B5EF4-FFF2-40B4-BE49-F238E27FC236}">
                <a16:creationId xmlns:a16="http://schemas.microsoft.com/office/drawing/2014/main" id="{9D805A07-2295-470E-8D84-DB05135CA44F}"/>
              </a:ext>
            </a:extLst>
          </p:cNvPr>
          <p:cNvPicPr>
            <a:picLocks noChangeAspect="1"/>
          </p:cNvPicPr>
          <p:nvPr/>
        </p:nvPicPr>
        <p:blipFill rotWithShape="1">
          <a:blip r:embed="rId4"/>
          <a:srcRect l="74188" t="86667" b="290"/>
          <a:stretch/>
        </p:blipFill>
        <p:spPr>
          <a:xfrm>
            <a:off x="10338646" y="4520521"/>
            <a:ext cx="1688254" cy="571162"/>
          </a:xfrm>
          <a:prstGeom prst="rect">
            <a:avLst/>
          </a:prstGeom>
        </p:spPr>
      </p:pic>
    </p:spTree>
    <p:extLst>
      <p:ext uri="{BB962C8B-B14F-4D97-AF65-F5344CB8AC3E}">
        <p14:creationId xmlns:p14="http://schemas.microsoft.com/office/powerpoint/2010/main" val="3459229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8F0A-540D-448B-93E1-E1EF07960C0F}"/>
              </a:ext>
            </a:extLst>
          </p:cNvPr>
          <p:cNvSpPr>
            <a:spLocks noGrp="1"/>
          </p:cNvSpPr>
          <p:nvPr>
            <p:ph type="title"/>
          </p:nvPr>
        </p:nvSpPr>
        <p:spPr>
          <a:xfrm>
            <a:off x="5819632" y="387871"/>
            <a:ext cx="6375780" cy="1325563"/>
          </a:xfrm>
        </p:spPr>
        <p:txBody>
          <a:bodyPr/>
          <a:lstStyle/>
          <a:p>
            <a:pPr algn="ctr"/>
            <a:r>
              <a:rPr lang="en-US">
                <a:cs typeface="Calibri Light"/>
              </a:rPr>
              <a:t>Motor Mount</a:t>
            </a:r>
          </a:p>
        </p:txBody>
      </p:sp>
      <p:pic>
        <p:nvPicPr>
          <p:cNvPr id="6" name="Picture 6" descr="A close up of a device&#10;&#10;Description generated with very high confidence">
            <a:extLst>
              <a:ext uri="{FF2B5EF4-FFF2-40B4-BE49-F238E27FC236}">
                <a16:creationId xmlns:a16="http://schemas.microsoft.com/office/drawing/2014/main" id="{A6780A68-3858-42E8-8996-8BA53694EC07}"/>
              </a:ext>
            </a:extLst>
          </p:cNvPr>
          <p:cNvPicPr>
            <a:picLocks noGrp="1" noChangeAspect="1"/>
          </p:cNvPicPr>
          <p:nvPr>
            <p:ph idx="1"/>
          </p:nvPr>
        </p:nvPicPr>
        <p:blipFill>
          <a:blip r:embed="rId3"/>
          <a:stretch>
            <a:fillRect/>
          </a:stretch>
        </p:blipFill>
        <p:spPr>
          <a:xfrm>
            <a:off x="-2066" y="4195"/>
            <a:ext cx="6525399" cy="4880692"/>
          </a:xfrm>
        </p:spPr>
      </p:pic>
      <p:pic>
        <p:nvPicPr>
          <p:cNvPr id="8" name="Picture 8" descr="A picture containing weapon&#10;&#10;Description generated with very high confidence">
            <a:extLst>
              <a:ext uri="{FF2B5EF4-FFF2-40B4-BE49-F238E27FC236}">
                <a16:creationId xmlns:a16="http://schemas.microsoft.com/office/drawing/2014/main" id="{C9E56296-65A9-4BE3-8B1D-DDA181134E64}"/>
              </a:ext>
            </a:extLst>
          </p:cNvPr>
          <p:cNvPicPr>
            <a:picLocks noChangeAspect="1"/>
          </p:cNvPicPr>
          <p:nvPr/>
        </p:nvPicPr>
        <p:blipFill>
          <a:blip r:embed="rId4"/>
          <a:stretch>
            <a:fillRect/>
          </a:stretch>
        </p:blipFill>
        <p:spPr>
          <a:xfrm>
            <a:off x="5460776" y="3695713"/>
            <a:ext cx="6733153" cy="3160972"/>
          </a:xfrm>
          <a:prstGeom prst="rect">
            <a:avLst/>
          </a:prstGeom>
        </p:spPr>
      </p:pic>
      <p:sp>
        <p:nvSpPr>
          <p:cNvPr id="10" name="TextBox 9">
            <a:extLst>
              <a:ext uri="{FF2B5EF4-FFF2-40B4-BE49-F238E27FC236}">
                <a16:creationId xmlns:a16="http://schemas.microsoft.com/office/drawing/2014/main" id="{D8E12B4D-D0AE-410B-A87F-07BF33224442}"/>
              </a:ext>
            </a:extLst>
          </p:cNvPr>
          <p:cNvSpPr txBox="1"/>
          <p:nvPr/>
        </p:nvSpPr>
        <p:spPr>
          <a:xfrm>
            <a:off x="7152780" y="1790132"/>
            <a:ext cx="48754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t>Weight of both trucks and mount: 1.5kg</a:t>
            </a:r>
            <a:endParaRPr lang="en-US"/>
          </a:p>
          <a:p>
            <a:pPr marL="285750" indent="-285750">
              <a:buFont typeface="Arial"/>
              <a:buChar char="•"/>
            </a:pPr>
            <a:r>
              <a:rPr lang="en-GB"/>
              <a:t>CNC</a:t>
            </a:r>
            <a:r>
              <a:rPr lang="en-GB">
                <a:cs typeface="Calibri" panose="020F0502020204030204"/>
              </a:rPr>
              <a:t> milled Aluminium</a:t>
            </a:r>
            <a:endParaRPr lang="en-GB"/>
          </a:p>
          <a:p>
            <a:pPr marL="285750" indent="-285750">
              <a:buFont typeface="Arial"/>
              <a:buChar char="•"/>
            </a:pPr>
            <a:endParaRPr lang="en-GB">
              <a:cs typeface="Calibri" panose="020F0502020204030204"/>
            </a:endParaRPr>
          </a:p>
          <a:p>
            <a:pPr marL="285750" indent="-285750">
              <a:buFont typeface="Arial"/>
              <a:buChar char="•"/>
            </a:pPr>
            <a:endParaRPr lang="en-GB">
              <a:cs typeface="Calibri" panose="020F0502020204030204"/>
            </a:endParaRPr>
          </a:p>
        </p:txBody>
      </p:sp>
    </p:spTree>
    <p:extLst>
      <p:ext uri="{BB962C8B-B14F-4D97-AF65-F5344CB8AC3E}">
        <p14:creationId xmlns:p14="http://schemas.microsoft.com/office/powerpoint/2010/main" val="266346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9417-7B3A-4B85-92FD-69E7E95D03A0}"/>
              </a:ext>
            </a:extLst>
          </p:cNvPr>
          <p:cNvSpPr>
            <a:spLocks noGrp="1"/>
          </p:cNvSpPr>
          <p:nvPr>
            <p:ph type="title"/>
          </p:nvPr>
        </p:nvSpPr>
        <p:spPr>
          <a:xfrm>
            <a:off x="648929" y="629266"/>
            <a:ext cx="3651467" cy="1676603"/>
          </a:xfrm>
        </p:spPr>
        <p:txBody>
          <a:bodyPr vert="horz" lIns="91440" tIns="45720" rIns="91440" bIns="45720" rtlCol="0">
            <a:normAutofit/>
          </a:bodyPr>
          <a:lstStyle/>
          <a:p>
            <a:r>
              <a:rPr lang="en-US"/>
              <a:t>Wheels </a:t>
            </a:r>
            <a:endParaRPr lang="en-US">
              <a:cs typeface="Calibri Light"/>
            </a:endParaRPr>
          </a:p>
        </p:txBody>
      </p:sp>
      <p:sp>
        <p:nvSpPr>
          <p:cNvPr id="23" name="Content Placeholder 22">
            <a:extLst>
              <a:ext uri="{FF2B5EF4-FFF2-40B4-BE49-F238E27FC236}">
                <a16:creationId xmlns:a16="http://schemas.microsoft.com/office/drawing/2014/main" id="{56AB8C58-14AE-49F0-B899-592E42F0EEAD}"/>
              </a:ext>
            </a:extLst>
          </p:cNvPr>
          <p:cNvSpPr>
            <a:spLocks noGrp="1"/>
          </p:cNvSpPr>
          <p:nvPr>
            <p:ph idx="1"/>
          </p:nvPr>
        </p:nvSpPr>
        <p:spPr>
          <a:xfrm>
            <a:off x="648931" y="2438400"/>
            <a:ext cx="3651466" cy="3785419"/>
          </a:xfrm>
        </p:spPr>
        <p:txBody>
          <a:bodyPr vert="horz" lIns="91440" tIns="45720" rIns="91440" bIns="45720" rtlCol="0" anchor="t">
            <a:normAutofit/>
          </a:bodyPr>
          <a:lstStyle/>
          <a:p>
            <a:r>
              <a:rPr lang="en-US" sz="1800">
                <a:cs typeface="Calibri"/>
              </a:rPr>
              <a:t>Wheel Dimensions</a:t>
            </a:r>
          </a:p>
          <a:p>
            <a:r>
              <a:rPr lang="en-US" sz="1800">
                <a:cs typeface="Calibri"/>
              </a:rPr>
              <a:t>Wheel Materials</a:t>
            </a:r>
          </a:p>
          <a:p>
            <a:r>
              <a:rPr lang="en-US" sz="1800">
                <a:cs typeface="Calibri"/>
              </a:rPr>
              <a:t>Bearing Materials</a:t>
            </a:r>
          </a:p>
          <a:p>
            <a:r>
              <a:rPr lang="en-US" sz="1800">
                <a:cs typeface="Calibri"/>
              </a:rPr>
              <a:t>Wheel-Gear Attachment</a:t>
            </a:r>
          </a:p>
        </p:txBody>
      </p:sp>
      <p:pic>
        <p:nvPicPr>
          <p:cNvPr id="7" name="Picture 7" descr="A close up of a device&#10;&#10;Description generated with high confidence">
            <a:extLst>
              <a:ext uri="{FF2B5EF4-FFF2-40B4-BE49-F238E27FC236}">
                <a16:creationId xmlns:a16="http://schemas.microsoft.com/office/drawing/2014/main" id="{ECF8D205-9A26-4E2D-AA3C-278D2929A074}"/>
              </a:ext>
            </a:extLst>
          </p:cNvPr>
          <p:cNvPicPr>
            <a:picLocks noChangeAspect="1"/>
          </p:cNvPicPr>
          <p:nvPr/>
        </p:nvPicPr>
        <p:blipFill rotWithShape="1">
          <a:blip r:embed="rId3"/>
          <a:srcRect r="-2" b="4168"/>
          <a:stretch/>
        </p:blipFill>
        <p:spPr>
          <a:xfrm>
            <a:off x="4639056" y="10"/>
            <a:ext cx="7552944" cy="6857990"/>
          </a:xfrm>
          <a:prstGeom prst="rect">
            <a:avLst/>
          </a:prstGeom>
          <a:effectLst/>
        </p:spPr>
      </p:pic>
    </p:spTree>
    <p:extLst>
      <p:ext uri="{BB962C8B-B14F-4D97-AF65-F5344CB8AC3E}">
        <p14:creationId xmlns:p14="http://schemas.microsoft.com/office/powerpoint/2010/main" val="260561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6108-D9B2-4270-9843-490723F6C7C4}"/>
              </a:ext>
            </a:extLst>
          </p:cNvPr>
          <p:cNvSpPr>
            <a:spLocks noGrp="1"/>
          </p:cNvSpPr>
          <p:nvPr>
            <p:ph type="title"/>
          </p:nvPr>
        </p:nvSpPr>
        <p:spPr/>
        <p:txBody>
          <a:bodyPr/>
          <a:lstStyle/>
          <a:p>
            <a:r>
              <a:rPr lang="en-US">
                <a:cs typeface="Calibri Light"/>
              </a:rPr>
              <a:t>Wheel Materials</a:t>
            </a:r>
            <a:endParaRPr lang="en-US"/>
          </a:p>
        </p:txBody>
      </p:sp>
      <p:sp>
        <p:nvSpPr>
          <p:cNvPr id="7" name="Content Placeholder 6">
            <a:extLst>
              <a:ext uri="{FF2B5EF4-FFF2-40B4-BE49-F238E27FC236}">
                <a16:creationId xmlns:a16="http://schemas.microsoft.com/office/drawing/2014/main" id="{3459BE70-1286-48BD-BC57-4A4D9DEE2FFD}"/>
              </a:ext>
            </a:extLst>
          </p:cNvPr>
          <p:cNvSpPr>
            <a:spLocks noGrp="1"/>
          </p:cNvSpPr>
          <p:nvPr>
            <p:ph idx="1"/>
          </p:nvPr>
        </p:nvSpPr>
        <p:spPr/>
        <p:txBody>
          <a:bodyPr vert="horz" lIns="91440" tIns="45720" rIns="91440" bIns="45720" rtlCol="0" anchor="t">
            <a:normAutofit/>
          </a:bodyPr>
          <a:lstStyle/>
          <a:p>
            <a:pPr>
              <a:buNone/>
            </a:pPr>
            <a:endParaRPr lang="en-US">
              <a:ea typeface="+mn-lt"/>
              <a:cs typeface="+mn-lt"/>
            </a:endParaRPr>
          </a:p>
          <a:p>
            <a:pPr>
              <a:buNone/>
            </a:pPr>
            <a:endParaRPr lang="en-US">
              <a:ea typeface="+mn-lt"/>
              <a:cs typeface="+mn-lt"/>
            </a:endParaRPr>
          </a:p>
          <a:p>
            <a:pPr marL="0" indent="0">
              <a:buNone/>
            </a:pPr>
            <a:endParaRPr lang="en-US">
              <a:cs typeface="Calibri" panose="020F0502020204030204"/>
            </a:endParaRPr>
          </a:p>
        </p:txBody>
      </p:sp>
      <p:graphicFrame>
        <p:nvGraphicFramePr>
          <p:cNvPr id="11" name="Content Placeholder 4">
            <a:extLst>
              <a:ext uri="{FF2B5EF4-FFF2-40B4-BE49-F238E27FC236}">
                <a16:creationId xmlns:a16="http://schemas.microsoft.com/office/drawing/2014/main" id="{3F577DAB-F9C5-4F7C-BA3C-619DDBAD5BF4}"/>
              </a:ext>
            </a:extLst>
          </p:cNvPr>
          <p:cNvGraphicFramePr>
            <a:graphicFrameLocks/>
          </p:cNvGraphicFramePr>
          <p:nvPr>
            <p:extLst>
              <p:ext uri="{D42A27DB-BD31-4B8C-83A1-F6EECF244321}">
                <p14:modId xmlns:p14="http://schemas.microsoft.com/office/powerpoint/2010/main" val="3999894550"/>
              </p:ext>
            </p:extLst>
          </p:nvPr>
        </p:nvGraphicFramePr>
        <p:xfrm>
          <a:off x="838200" y="1825625"/>
          <a:ext cx="10515600" cy="3038856"/>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74048799"/>
                    </a:ext>
                  </a:extLst>
                </a:gridCol>
                <a:gridCol w="2628900">
                  <a:extLst>
                    <a:ext uri="{9D8B030D-6E8A-4147-A177-3AD203B41FA5}">
                      <a16:colId xmlns:a16="http://schemas.microsoft.com/office/drawing/2014/main" val="2607482075"/>
                    </a:ext>
                  </a:extLst>
                </a:gridCol>
                <a:gridCol w="2628900">
                  <a:extLst>
                    <a:ext uri="{9D8B030D-6E8A-4147-A177-3AD203B41FA5}">
                      <a16:colId xmlns:a16="http://schemas.microsoft.com/office/drawing/2014/main" val="2707693555"/>
                    </a:ext>
                  </a:extLst>
                </a:gridCol>
                <a:gridCol w="2628900">
                  <a:extLst>
                    <a:ext uri="{9D8B030D-6E8A-4147-A177-3AD203B41FA5}">
                      <a16:colId xmlns:a16="http://schemas.microsoft.com/office/drawing/2014/main" val="634439161"/>
                    </a:ext>
                  </a:extLst>
                </a:gridCol>
              </a:tblGrid>
              <a:tr h="759714">
                <a:tc>
                  <a:txBody>
                    <a:bodyPr/>
                    <a:lstStyle/>
                    <a:p>
                      <a:pPr marL="0" algn="ctr" rtl="0" eaLnBrk="1" latinLnBrk="0" hangingPunct="1">
                        <a:lnSpc>
                          <a:spcPct val="107000"/>
                        </a:lnSpc>
                        <a:spcBef>
                          <a:spcPts val="0"/>
                        </a:spcBef>
                        <a:spcAft>
                          <a:spcPts val="0"/>
                        </a:spcAft>
                      </a:pPr>
                      <a:r>
                        <a:rPr lang="en-GB" sz="1400" kern="1200">
                          <a:effectLst/>
                        </a:rPr>
                        <a:t> Material</a:t>
                      </a:r>
                      <a:endParaRPr lang="en-GB">
                        <a:effectLst/>
                      </a:endParaRPr>
                    </a:p>
                  </a:txBody>
                  <a:tcPr marL="0" marR="0" marT="0" marB="0" anchor="ctr"/>
                </a:tc>
                <a:tc>
                  <a:txBody>
                    <a:bodyPr/>
                    <a:lstStyle/>
                    <a:p>
                      <a:pPr marL="0" lvl="0" algn="ctr">
                        <a:lnSpc>
                          <a:spcPct val="107000"/>
                        </a:lnSpc>
                        <a:spcBef>
                          <a:spcPts val="0"/>
                        </a:spcBef>
                        <a:spcAft>
                          <a:spcPts val="0"/>
                        </a:spcAft>
                        <a:buNone/>
                      </a:pPr>
                      <a:r>
                        <a:rPr lang="en-GB" sz="1400" b="1" kern="1200" noProof="0">
                          <a:solidFill>
                            <a:schemeClr val="lt1"/>
                          </a:solidFill>
                          <a:effectLst/>
                          <a:latin typeface="+mn-lt"/>
                          <a:ea typeface="+mn-ea"/>
                          <a:cs typeface="+mn-cs"/>
                        </a:rPr>
                        <a:t>μ-rolling</a:t>
                      </a:r>
                      <a:endParaRPr lang="en-US" sz="1400" b="1" kern="1200">
                        <a:solidFill>
                          <a:schemeClr val="lt1"/>
                        </a:solidFill>
                        <a:effectLst/>
                        <a:latin typeface="+mn-lt"/>
                        <a:ea typeface="+mn-ea"/>
                        <a:cs typeface="+mn-cs"/>
                      </a:endParaRPr>
                    </a:p>
                  </a:txBody>
                  <a:tcPr marL="0" marR="0" marT="0" marB="0" anchor="ctr"/>
                </a:tc>
                <a:tc>
                  <a:txBody>
                    <a:bodyPr/>
                    <a:lstStyle/>
                    <a:p>
                      <a:pPr marL="0" lvl="0" algn="ctr">
                        <a:lnSpc>
                          <a:spcPct val="107000"/>
                        </a:lnSpc>
                        <a:spcBef>
                          <a:spcPts val="0"/>
                        </a:spcBef>
                        <a:spcAft>
                          <a:spcPts val="0"/>
                        </a:spcAft>
                        <a:buNone/>
                      </a:pPr>
                      <a:r>
                        <a:rPr lang="en-GB" sz="1400" b="1" kern="1200" noProof="0">
                          <a:solidFill>
                            <a:schemeClr val="lt1"/>
                          </a:solidFill>
                          <a:effectLst/>
                          <a:latin typeface="+mn-lt"/>
                          <a:ea typeface="+mn-ea"/>
                          <a:cs typeface="+mn-cs"/>
                        </a:rPr>
                        <a:t>μ-static</a:t>
                      </a:r>
                      <a:endParaRPr lang="en-US" sz="1400" b="1" kern="1200">
                        <a:solidFill>
                          <a:schemeClr val="lt1"/>
                        </a:solidFill>
                        <a:effectLst/>
                        <a:latin typeface="+mn-lt"/>
                        <a:ea typeface="+mn-ea"/>
                        <a:cs typeface="+mn-cs"/>
                      </a:endParaRPr>
                    </a:p>
                  </a:txBody>
                  <a:tcPr marL="0" marR="0" marT="0" marB="0" anchor="ctr"/>
                </a:tc>
                <a:tc>
                  <a:txBody>
                    <a:bodyPr/>
                    <a:lstStyle/>
                    <a:p>
                      <a:pPr marL="0" algn="ctr" rtl="0" eaLnBrk="1" latinLnBrk="0" hangingPunct="1">
                        <a:lnSpc>
                          <a:spcPct val="107000"/>
                        </a:lnSpc>
                        <a:spcBef>
                          <a:spcPts val="0"/>
                        </a:spcBef>
                        <a:spcAft>
                          <a:spcPts val="0"/>
                        </a:spcAft>
                      </a:pPr>
                      <a:r>
                        <a:rPr lang="en-US" sz="1400" kern="1200">
                          <a:effectLst/>
                        </a:rPr>
                        <a:t>Cost (£/wheel)</a:t>
                      </a:r>
                    </a:p>
                  </a:txBody>
                  <a:tcPr marL="0" marR="0" marT="0" marB="0" anchor="ctr"/>
                </a:tc>
                <a:extLst>
                  <a:ext uri="{0D108BD9-81ED-4DB2-BD59-A6C34878D82A}">
                    <a16:rowId xmlns:a16="http://schemas.microsoft.com/office/drawing/2014/main" val="3182356407"/>
                  </a:ext>
                </a:extLst>
              </a:tr>
              <a:tr h="759714">
                <a:tc>
                  <a:txBody>
                    <a:bodyPr/>
                    <a:lstStyle/>
                    <a:p>
                      <a:pPr marL="0" lvl="0" algn="ctr">
                        <a:lnSpc>
                          <a:spcPct val="107000"/>
                        </a:lnSpc>
                        <a:spcBef>
                          <a:spcPts val="0"/>
                        </a:spcBef>
                        <a:spcAft>
                          <a:spcPts val="0"/>
                        </a:spcAft>
                        <a:buNone/>
                      </a:pPr>
                      <a:r>
                        <a:rPr lang="en-GB" sz="1400" kern="1200">
                          <a:effectLst/>
                        </a:rPr>
                        <a:t>Polyurethane</a:t>
                      </a:r>
                    </a:p>
                  </a:txBody>
                  <a:tcPr marL="0" marR="0" marT="0" marB="0" anchor="ctr"/>
                </a:tc>
                <a:tc>
                  <a:txBody>
                    <a:bodyPr/>
                    <a:lstStyle/>
                    <a:p>
                      <a:pPr marL="0" lvl="0" algn="ctr">
                        <a:lnSpc>
                          <a:spcPct val="107000"/>
                        </a:lnSpc>
                        <a:spcBef>
                          <a:spcPts val="0"/>
                        </a:spcBef>
                        <a:spcAft>
                          <a:spcPts val="0"/>
                        </a:spcAft>
                        <a:buNone/>
                      </a:pPr>
                      <a:r>
                        <a:rPr lang="en-GB" sz="1400" b="1" kern="1200">
                          <a:effectLst/>
                        </a:rPr>
                        <a:t>0.02-0.04</a:t>
                      </a:r>
                    </a:p>
                  </a:txBody>
                  <a:tcPr marL="0" marR="0" marT="0" marB="0" anchor="ctr"/>
                </a:tc>
                <a:tc>
                  <a:txBody>
                    <a:bodyPr/>
                    <a:lstStyle/>
                    <a:p>
                      <a:pPr marL="0" lvl="0" algn="ctr">
                        <a:lnSpc>
                          <a:spcPct val="107000"/>
                        </a:lnSpc>
                        <a:spcBef>
                          <a:spcPts val="0"/>
                        </a:spcBef>
                        <a:spcAft>
                          <a:spcPts val="0"/>
                        </a:spcAft>
                        <a:buNone/>
                      </a:pPr>
                      <a:r>
                        <a:rPr lang="en-GB" sz="1400" b="1" kern="1200">
                          <a:effectLst/>
                        </a:rPr>
                        <a:t>0.2</a:t>
                      </a:r>
                    </a:p>
                  </a:txBody>
                  <a:tcPr marL="0" marR="0" marT="0" marB="0" anchor="ctr"/>
                </a:tc>
                <a:tc>
                  <a:txBody>
                    <a:bodyPr/>
                    <a:lstStyle/>
                    <a:p>
                      <a:pPr marL="0" lvl="0" algn="ctr">
                        <a:lnSpc>
                          <a:spcPct val="107000"/>
                        </a:lnSpc>
                        <a:spcBef>
                          <a:spcPts val="0"/>
                        </a:spcBef>
                        <a:spcAft>
                          <a:spcPts val="0"/>
                        </a:spcAft>
                        <a:buNone/>
                      </a:pPr>
                      <a:r>
                        <a:rPr lang="en-US" sz="1400" b="1" i="0" u="none" strike="noStrike" kern="1200" noProof="0">
                          <a:effectLst/>
                          <a:latin typeface="Calibri"/>
                        </a:rPr>
                        <a:t>2.50-37.50</a:t>
                      </a:r>
                      <a:endParaRPr lang="en-US"/>
                    </a:p>
                  </a:txBody>
                  <a:tcPr marL="0" marR="0" marT="0" marB="0" anchor="ctr"/>
                </a:tc>
                <a:extLst>
                  <a:ext uri="{0D108BD9-81ED-4DB2-BD59-A6C34878D82A}">
                    <a16:rowId xmlns:a16="http://schemas.microsoft.com/office/drawing/2014/main" val="2629226582"/>
                  </a:ext>
                </a:extLst>
              </a:tr>
              <a:tr h="759714">
                <a:tc>
                  <a:txBody>
                    <a:bodyPr/>
                    <a:lstStyle/>
                    <a:p>
                      <a:pPr marL="0" lvl="0" algn="ctr">
                        <a:lnSpc>
                          <a:spcPct val="107000"/>
                        </a:lnSpc>
                        <a:spcBef>
                          <a:spcPts val="0"/>
                        </a:spcBef>
                        <a:spcAft>
                          <a:spcPts val="0"/>
                        </a:spcAft>
                        <a:buNone/>
                      </a:pPr>
                      <a:r>
                        <a:rPr lang="en-GB" sz="1400" kern="1200">
                          <a:effectLst/>
                        </a:rPr>
                        <a:t>Rubber</a:t>
                      </a:r>
                    </a:p>
                  </a:txBody>
                  <a:tcPr marL="0" marR="0" marT="0" marB="0" anchor="ctr"/>
                </a:tc>
                <a:tc>
                  <a:txBody>
                    <a:bodyPr/>
                    <a:lstStyle/>
                    <a:p>
                      <a:pPr marL="0" lvl="0" algn="ctr">
                        <a:lnSpc>
                          <a:spcPct val="107000"/>
                        </a:lnSpc>
                        <a:spcBef>
                          <a:spcPts val="0"/>
                        </a:spcBef>
                        <a:spcAft>
                          <a:spcPts val="0"/>
                        </a:spcAft>
                        <a:buNone/>
                      </a:pPr>
                      <a:r>
                        <a:rPr lang="en-GB" sz="1400" b="1" kern="1200">
                          <a:effectLst/>
                        </a:rPr>
                        <a:t>0.02-0.04</a:t>
                      </a:r>
                    </a:p>
                  </a:txBody>
                  <a:tcPr marL="0" marR="0" marT="0" marB="0" anchor="ctr"/>
                </a:tc>
                <a:tc>
                  <a:txBody>
                    <a:bodyPr/>
                    <a:lstStyle/>
                    <a:p>
                      <a:pPr marL="0" lvl="0" algn="ctr">
                        <a:lnSpc>
                          <a:spcPct val="107000"/>
                        </a:lnSpc>
                        <a:spcBef>
                          <a:spcPts val="0"/>
                        </a:spcBef>
                        <a:spcAft>
                          <a:spcPts val="0"/>
                        </a:spcAft>
                        <a:buNone/>
                      </a:pPr>
                      <a:r>
                        <a:rPr lang="en-GB" sz="1400" b="1" kern="1200">
                          <a:effectLst/>
                        </a:rPr>
                        <a:t>0.35-0.45</a:t>
                      </a:r>
                    </a:p>
                  </a:txBody>
                  <a:tcPr marL="0" marR="0" marT="0" marB="0" anchor="ctr"/>
                </a:tc>
                <a:tc>
                  <a:txBody>
                    <a:bodyPr/>
                    <a:lstStyle/>
                    <a:p>
                      <a:pPr marL="0" lvl="0" algn="ctr">
                        <a:lnSpc>
                          <a:spcPct val="107000"/>
                        </a:lnSpc>
                        <a:spcBef>
                          <a:spcPts val="0"/>
                        </a:spcBef>
                        <a:spcAft>
                          <a:spcPts val="0"/>
                        </a:spcAft>
                        <a:buNone/>
                      </a:pPr>
                      <a:r>
                        <a:rPr lang="en-US" sz="1400" b="1" kern="1200">
                          <a:effectLst/>
                        </a:rPr>
                        <a:t>3.80</a:t>
                      </a:r>
                    </a:p>
                  </a:txBody>
                  <a:tcPr marL="0" marR="0" marT="0" marB="0" anchor="ctr"/>
                </a:tc>
                <a:extLst>
                  <a:ext uri="{0D108BD9-81ED-4DB2-BD59-A6C34878D82A}">
                    <a16:rowId xmlns:a16="http://schemas.microsoft.com/office/drawing/2014/main" val="512187479"/>
                  </a:ext>
                </a:extLst>
              </a:tr>
              <a:tr h="759714">
                <a:tc>
                  <a:txBody>
                    <a:bodyPr/>
                    <a:lstStyle/>
                    <a:p>
                      <a:pPr marL="0" lvl="0" algn="ctr">
                        <a:lnSpc>
                          <a:spcPct val="107000"/>
                        </a:lnSpc>
                        <a:spcBef>
                          <a:spcPts val="0"/>
                        </a:spcBef>
                        <a:spcAft>
                          <a:spcPts val="0"/>
                        </a:spcAft>
                        <a:buNone/>
                      </a:pPr>
                      <a:r>
                        <a:rPr lang="en-GB" sz="1400" kern="1200">
                          <a:effectLst/>
                        </a:rPr>
                        <a:t>Conclusion</a:t>
                      </a:r>
                    </a:p>
                  </a:txBody>
                  <a:tcPr marL="0" marR="0" marT="0" marB="0" anchor="ctr">
                    <a:solidFill>
                      <a:schemeClr val="accent1">
                        <a:lumMod val="60000"/>
                        <a:lumOff val="40000"/>
                      </a:schemeClr>
                    </a:solidFill>
                  </a:tcPr>
                </a:tc>
                <a:tc>
                  <a:txBody>
                    <a:bodyPr/>
                    <a:lstStyle/>
                    <a:p>
                      <a:pPr marL="0" lvl="0" algn="ctr">
                        <a:lnSpc>
                          <a:spcPct val="107000"/>
                        </a:lnSpc>
                        <a:spcBef>
                          <a:spcPts val="0"/>
                        </a:spcBef>
                        <a:spcAft>
                          <a:spcPts val="0"/>
                        </a:spcAft>
                        <a:buNone/>
                      </a:pPr>
                      <a:r>
                        <a:rPr lang="en-GB" sz="1400" b="1" kern="1200">
                          <a:effectLst/>
                        </a:rPr>
                        <a:t>Both acceptable for non-driven</a:t>
                      </a:r>
                    </a:p>
                  </a:txBody>
                  <a:tcPr marL="0" marR="0" marT="0" marB="0" anchor="ctr"/>
                </a:tc>
                <a:tc>
                  <a:txBody>
                    <a:bodyPr/>
                    <a:lstStyle/>
                    <a:p>
                      <a:pPr marL="0" lvl="0" algn="ctr">
                        <a:lnSpc>
                          <a:spcPct val="107000"/>
                        </a:lnSpc>
                        <a:spcBef>
                          <a:spcPts val="0"/>
                        </a:spcBef>
                        <a:spcAft>
                          <a:spcPts val="0"/>
                        </a:spcAft>
                        <a:buNone/>
                      </a:pPr>
                      <a:r>
                        <a:rPr lang="en-GB" sz="1400" b="1" kern="1200">
                          <a:effectLst/>
                        </a:rPr>
                        <a:t>Rubber provides 75-125% in </a:t>
                      </a:r>
                      <a:r>
                        <a:rPr lang="en-GB" sz="1400" b="1" i="0" u="none" strike="noStrike" kern="1200" noProof="0">
                          <a:effectLst/>
                          <a:latin typeface="Calibri"/>
                        </a:rPr>
                        <a:t>μ-static, better for driven wheel</a:t>
                      </a:r>
                      <a:endParaRPr lang="en-GB" sz="1400" b="1" kern="1200">
                        <a:effectLst/>
                      </a:endParaRPr>
                    </a:p>
                  </a:txBody>
                  <a:tcPr marL="0" marR="0" marT="0" marB="0" anchor="ctr"/>
                </a:tc>
                <a:tc>
                  <a:txBody>
                    <a:bodyPr/>
                    <a:lstStyle/>
                    <a:p>
                      <a:pPr marL="0" lvl="0" algn="ctr">
                        <a:lnSpc>
                          <a:spcPct val="107000"/>
                        </a:lnSpc>
                        <a:spcBef>
                          <a:spcPts val="0"/>
                        </a:spcBef>
                        <a:spcAft>
                          <a:spcPts val="0"/>
                        </a:spcAft>
                        <a:buNone/>
                      </a:pPr>
                      <a:r>
                        <a:rPr lang="en-US" sz="1400" b="1" kern="1200">
                          <a:effectLst/>
                        </a:rPr>
                        <a:t>Greater variation in polyurethane, customer's preference</a:t>
                      </a:r>
                    </a:p>
                  </a:txBody>
                  <a:tcPr marL="0" marR="0" marT="0" marB="0" anchor="ctr"/>
                </a:tc>
                <a:extLst>
                  <a:ext uri="{0D108BD9-81ED-4DB2-BD59-A6C34878D82A}">
                    <a16:rowId xmlns:a16="http://schemas.microsoft.com/office/drawing/2014/main" val="4272015501"/>
                  </a:ext>
                </a:extLst>
              </a:tr>
            </a:tbl>
          </a:graphicData>
        </a:graphic>
      </p:graphicFrame>
    </p:spTree>
    <p:extLst>
      <p:ext uri="{BB962C8B-B14F-4D97-AF65-F5344CB8AC3E}">
        <p14:creationId xmlns:p14="http://schemas.microsoft.com/office/powerpoint/2010/main" val="269139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49BB-C700-4420-B3B1-8B6AA8AD9095}"/>
              </a:ext>
            </a:extLst>
          </p:cNvPr>
          <p:cNvSpPr>
            <a:spLocks noGrp="1"/>
          </p:cNvSpPr>
          <p:nvPr>
            <p:ph type="title"/>
          </p:nvPr>
        </p:nvSpPr>
        <p:spPr/>
        <p:txBody>
          <a:bodyPr/>
          <a:lstStyle/>
          <a:p>
            <a:r>
              <a:rPr lang="en-US">
                <a:cs typeface="Calibri Light"/>
              </a:rPr>
              <a:t>Bearing Materials</a:t>
            </a:r>
            <a:endParaRPr lang="en-US"/>
          </a:p>
        </p:txBody>
      </p:sp>
      <p:graphicFrame>
        <p:nvGraphicFramePr>
          <p:cNvPr id="5" name="Content Placeholder 4">
            <a:extLst>
              <a:ext uri="{FF2B5EF4-FFF2-40B4-BE49-F238E27FC236}">
                <a16:creationId xmlns:a16="http://schemas.microsoft.com/office/drawing/2014/main" id="{7C05A9E9-E104-4468-B223-805DB94CA5A3}"/>
              </a:ext>
            </a:extLst>
          </p:cNvPr>
          <p:cNvGraphicFramePr>
            <a:graphicFrameLocks noGrp="1"/>
          </p:cNvGraphicFramePr>
          <p:nvPr>
            <p:ph idx="1"/>
            <p:extLst>
              <p:ext uri="{D42A27DB-BD31-4B8C-83A1-F6EECF244321}">
                <p14:modId xmlns:p14="http://schemas.microsoft.com/office/powerpoint/2010/main" val="2135711552"/>
              </p:ext>
            </p:extLst>
          </p:nvPr>
        </p:nvGraphicFramePr>
        <p:xfrm>
          <a:off x="838200" y="1825625"/>
          <a:ext cx="10515595" cy="2679954"/>
        </p:xfrm>
        <a:graphic>
          <a:graphicData uri="http://schemas.openxmlformats.org/drawingml/2006/table">
            <a:tbl>
              <a:tblPr firstRow="1" firstCol="1" bandRow="1">
                <a:tableStyleId>{5C22544A-7EE6-4342-B048-85BDC9FD1C3A}</a:tableStyleId>
              </a:tblPr>
              <a:tblGrid>
                <a:gridCol w="2103119">
                  <a:extLst>
                    <a:ext uri="{9D8B030D-6E8A-4147-A177-3AD203B41FA5}">
                      <a16:colId xmlns:a16="http://schemas.microsoft.com/office/drawing/2014/main" val="74048799"/>
                    </a:ext>
                  </a:extLst>
                </a:gridCol>
                <a:gridCol w="2103119">
                  <a:extLst>
                    <a:ext uri="{9D8B030D-6E8A-4147-A177-3AD203B41FA5}">
                      <a16:colId xmlns:a16="http://schemas.microsoft.com/office/drawing/2014/main" val="2607482075"/>
                    </a:ext>
                  </a:extLst>
                </a:gridCol>
                <a:gridCol w="2103119">
                  <a:extLst>
                    <a:ext uri="{9D8B030D-6E8A-4147-A177-3AD203B41FA5}">
                      <a16:colId xmlns:a16="http://schemas.microsoft.com/office/drawing/2014/main" val="2707693555"/>
                    </a:ext>
                  </a:extLst>
                </a:gridCol>
                <a:gridCol w="2103119">
                  <a:extLst>
                    <a:ext uri="{9D8B030D-6E8A-4147-A177-3AD203B41FA5}">
                      <a16:colId xmlns:a16="http://schemas.microsoft.com/office/drawing/2014/main" val="2908901159"/>
                    </a:ext>
                  </a:extLst>
                </a:gridCol>
                <a:gridCol w="2103119">
                  <a:extLst>
                    <a:ext uri="{9D8B030D-6E8A-4147-A177-3AD203B41FA5}">
                      <a16:colId xmlns:a16="http://schemas.microsoft.com/office/drawing/2014/main" val="634439161"/>
                    </a:ext>
                  </a:extLst>
                </a:gridCol>
              </a:tblGrid>
              <a:tr h="759714">
                <a:tc>
                  <a:txBody>
                    <a:bodyPr/>
                    <a:lstStyle/>
                    <a:p>
                      <a:pPr marL="0" algn="ctr" rtl="0" eaLnBrk="1" latinLnBrk="0" hangingPunct="1">
                        <a:lnSpc>
                          <a:spcPct val="107000"/>
                        </a:lnSpc>
                        <a:spcBef>
                          <a:spcPts val="0"/>
                        </a:spcBef>
                        <a:spcAft>
                          <a:spcPts val="0"/>
                        </a:spcAft>
                      </a:pPr>
                      <a:r>
                        <a:rPr lang="en-GB" sz="1400" kern="1200">
                          <a:effectLst/>
                        </a:rPr>
                        <a:t> Material</a:t>
                      </a:r>
                      <a:endParaRPr lang="en-GB">
                        <a:effectLst/>
                      </a:endParaRPr>
                    </a:p>
                  </a:txBody>
                  <a:tcPr marL="0" marR="0" marT="0" marB="0" anchor="ctr"/>
                </a:tc>
                <a:tc>
                  <a:txBody>
                    <a:bodyPr/>
                    <a:lstStyle/>
                    <a:p>
                      <a:pPr marL="0" algn="ctr" rtl="0" eaLnBrk="1" latinLnBrk="0" hangingPunct="1">
                        <a:lnSpc>
                          <a:spcPct val="107000"/>
                        </a:lnSpc>
                        <a:spcBef>
                          <a:spcPts val="0"/>
                        </a:spcBef>
                        <a:spcAft>
                          <a:spcPts val="0"/>
                        </a:spcAft>
                      </a:pPr>
                      <a:r>
                        <a:rPr lang="el-GR" sz="1400" kern="1200">
                          <a:effectLst/>
                        </a:rPr>
                        <a:t>σ</a:t>
                      </a:r>
                      <a:r>
                        <a:rPr lang="en-GB" sz="1400" kern="1200" baseline="-25000">
                          <a:effectLst/>
                        </a:rPr>
                        <a:t>UTS </a:t>
                      </a:r>
                      <a:r>
                        <a:rPr lang="en-GB" sz="1400" kern="1200">
                          <a:effectLst/>
                        </a:rPr>
                        <a:t>(MPa)</a:t>
                      </a:r>
                      <a:endParaRPr lang="en-GB">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kern="1200">
                          <a:effectLst/>
                        </a:rPr>
                        <a:t>Brinell Hardness (kg/mm</a:t>
                      </a:r>
                      <a:r>
                        <a:rPr lang="en-GB" sz="1400" kern="1200" baseline="30000">
                          <a:effectLst/>
                        </a:rPr>
                        <a:t>2</a:t>
                      </a:r>
                      <a:r>
                        <a:rPr lang="en-GB" sz="1400" kern="1200">
                          <a:effectLst/>
                        </a:rPr>
                        <a:t>)</a:t>
                      </a:r>
                      <a:endParaRPr lang="en-GB">
                        <a:effectLst/>
                      </a:endParaRPr>
                    </a:p>
                  </a:txBody>
                  <a:tcPr marL="0" marR="0" marT="0" marB="0" anchor="ctr"/>
                </a:tc>
                <a:tc>
                  <a:txBody>
                    <a:bodyPr/>
                    <a:lstStyle/>
                    <a:p>
                      <a:pPr marL="0" lvl="0" algn="ctr">
                        <a:lnSpc>
                          <a:spcPct val="107000"/>
                        </a:lnSpc>
                        <a:spcBef>
                          <a:spcPts val="0"/>
                        </a:spcBef>
                        <a:spcAft>
                          <a:spcPts val="0"/>
                        </a:spcAft>
                        <a:buNone/>
                      </a:pPr>
                      <a:r>
                        <a:rPr lang="en-US" sz="1400" kern="1200">
                          <a:effectLst/>
                        </a:rPr>
                        <a:t>Specific Heat Capacity (k</a:t>
                      </a:r>
                      <a:r>
                        <a:rPr lang="en-US" sz="1400" b="1" i="0" u="none" strike="noStrike" kern="1200" noProof="0">
                          <a:effectLst/>
                          <a:latin typeface="Calibri"/>
                        </a:rPr>
                        <a:t>J/</a:t>
                      </a:r>
                      <a:r>
                        <a:rPr lang="en-US" sz="1400" b="1" i="0" u="none" strike="noStrike" kern="1200" noProof="0" err="1">
                          <a:effectLst/>
                          <a:latin typeface="Calibri"/>
                        </a:rPr>
                        <a:t>kgK</a:t>
                      </a:r>
                      <a:r>
                        <a:rPr lang="en-US" sz="1400" b="1" i="0" u="none" strike="noStrike" kern="1200" noProof="0">
                          <a:effectLst/>
                          <a:latin typeface="Calibri"/>
                        </a:rPr>
                        <a:t>)</a:t>
                      </a:r>
                    </a:p>
                  </a:txBody>
                  <a:tcPr marL="0" marR="0" marT="0" marB="0" anchor="ctr"/>
                </a:tc>
                <a:tc>
                  <a:txBody>
                    <a:bodyPr/>
                    <a:lstStyle/>
                    <a:p>
                      <a:pPr marL="0" algn="ctr" rtl="0" eaLnBrk="1" latinLnBrk="0" hangingPunct="1">
                        <a:lnSpc>
                          <a:spcPct val="107000"/>
                        </a:lnSpc>
                        <a:spcBef>
                          <a:spcPts val="0"/>
                        </a:spcBef>
                        <a:spcAft>
                          <a:spcPts val="0"/>
                        </a:spcAft>
                      </a:pPr>
                      <a:r>
                        <a:rPr lang="en-US" sz="1400" kern="1200">
                          <a:effectLst/>
                        </a:rPr>
                        <a:t>Approximate Cost (£)</a:t>
                      </a:r>
                      <a:endParaRPr lang="en-US">
                        <a:effectLst/>
                      </a:endParaRPr>
                    </a:p>
                  </a:txBody>
                  <a:tcPr marL="0" marR="0" marT="0" marB="0" anchor="ctr"/>
                </a:tc>
                <a:extLst>
                  <a:ext uri="{0D108BD9-81ED-4DB2-BD59-A6C34878D82A}">
                    <a16:rowId xmlns:a16="http://schemas.microsoft.com/office/drawing/2014/main" val="3182356407"/>
                  </a:ext>
                </a:extLst>
              </a:tr>
              <a:tr h="640080">
                <a:tc>
                  <a:txBody>
                    <a:bodyPr/>
                    <a:lstStyle/>
                    <a:p>
                      <a:pPr marL="0" algn="ctr" rtl="0" eaLnBrk="1" latinLnBrk="0" hangingPunct="1">
                        <a:lnSpc>
                          <a:spcPct val="107000"/>
                        </a:lnSpc>
                        <a:spcBef>
                          <a:spcPts val="0"/>
                        </a:spcBef>
                        <a:spcAft>
                          <a:spcPts val="0"/>
                        </a:spcAft>
                      </a:pPr>
                      <a:r>
                        <a:rPr lang="en-GB" sz="1400" kern="1200">
                          <a:effectLst/>
                        </a:rPr>
                        <a:t>Steel: SAE-AISI 52100</a:t>
                      </a:r>
                      <a:endParaRPr lang="en-GB">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590-2100</a:t>
                      </a:r>
                      <a:endParaRPr lang="en-GB" b="1">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180-210</a:t>
                      </a:r>
                      <a:endParaRPr lang="en-GB" b="1">
                        <a:effectLst/>
                      </a:endParaRPr>
                    </a:p>
                  </a:txBody>
                  <a:tcPr marL="0" marR="0" marT="0" marB="0" anchor="ctr"/>
                </a:tc>
                <a:tc>
                  <a:txBody>
                    <a:bodyPr/>
                    <a:lstStyle/>
                    <a:p>
                      <a:pPr marL="0" lvl="0" algn="ctr">
                        <a:lnSpc>
                          <a:spcPct val="107000"/>
                        </a:lnSpc>
                        <a:spcBef>
                          <a:spcPts val="0"/>
                        </a:spcBef>
                        <a:spcAft>
                          <a:spcPts val="0"/>
                        </a:spcAft>
                        <a:buNone/>
                      </a:pPr>
                      <a:r>
                        <a:rPr lang="en-US" sz="1400" b="1" i="0" u="none" strike="noStrike" kern="1200" noProof="0">
                          <a:effectLst/>
                          <a:latin typeface="Calibri"/>
                        </a:rPr>
                        <a:t>0.475 </a:t>
                      </a:r>
                      <a:endParaRPr lang="en-US"/>
                    </a:p>
                  </a:txBody>
                  <a:tcPr marL="0" marR="0" marT="0" marB="0" anchor="ctr"/>
                </a:tc>
                <a:tc>
                  <a:txBody>
                    <a:bodyPr/>
                    <a:lstStyle/>
                    <a:p>
                      <a:pPr marL="0" algn="ctr" rtl="0" eaLnBrk="1" latinLnBrk="0" hangingPunct="1">
                        <a:lnSpc>
                          <a:spcPct val="107000"/>
                        </a:lnSpc>
                        <a:spcBef>
                          <a:spcPts val="0"/>
                        </a:spcBef>
                        <a:spcAft>
                          <a:spcPts val="0"/>
                        </a:spcAft>
                      </a:pPr>
                      <a:r>
                        <a:rPr lang="en-US" sz="1400" b="1" kern="1200">
                          <a:effectLst/>
                        </a:rPr>
                        <a:t>15</a:t>
                      </a:r>
                      <a:endParaRPr lang="en-US" b="1">
                        <a:effectLst/>
                      </a:endParaRPr>
                    </a:p>
                  </a:txBody>
                  <a:tcPr marL="0" marR="0" marT="0" marB="0" anchor="ctr"/>
                </a:tc>
                <a:extLst>
                  <a:ext uri="{0D108BD9-81ED-4DB2-BD59-A6C34878D82A}">
                    <a16:rowId xmlns:a16="http://schemas.microsoft.com/office/drawing/2014/main" val="3635364217"/>
                  </a:ext>
                </a:extLst>
              </a:tr>
              <a:tr h="640080">
                <a:tc>
                  <a:txBody>
                    <a:bodyPr/>
                    <a:lstStyle/>
                    <a:p>
                      <a:pPr marL="0" algn="ctr" rtl="0" eaLnBrk="1" latinLnBrk="0" hangingPunct="1">
                        <a:lnSpc>
                          <a:spcPct val="107000"/>
                        </a:lnSpc>
                        <a:spcBef>
                          <a:spcPts val="0"/>
                        </a:spcBef>
                        <a:spcAft>
                          <a:spcPts val="0"/>
                        </a:spcAft>
                      </a:pPr>
                      <a:r>
                        <a:rPr lang="en-GB" sz="1400" kern="1200">
                          <a:effectLst/>
                        </a:rPr>
                        <a:t>Titanium: ASTM Grades 7</a:t>
                      </a:r>
                      <a:endParaRPr lang="en-GB">
                        <a:effectLst/>
                      </a:endParaRPr>
                    </a:p>
                  </a:txBody>
                  <a:tcPr marL="0" marR="0" marT="0" marB="0" anchor="ctr">
                    <a:solidFill>
                      <a:schemeClr val="accent6">
                        <a:lumMod val="75000"/>
                      </a:schemeClr>
                    </a:solidFill>
                  </a:tcPr>
                </a:tc>
                <a:tc>
                  <a:txBody>
                    <a:bodyPr/>
                    <a:lstStyle/>
                    <a:p>
                      <a:pPr marL="0" algn="ctr" rtl="0" eaLnBrk="1" latinLnBrk="0" hangingPunct="1">
                        <a:lnSpc>
                          <a:spcPct val="107000"/>
                        </a:lnSpc>
                        <a:spcBef>
                          <a:spcPts val="0"/>
                        </a:spcBef>
                        <a:spcAft>
                          <a:spcPts val="0"/>
                        </a:spcAft>
                      </a:pPr>
                      <a:r>
                        <a:rPr lang="en-GB" sz="1400" b="1" kern="1200">
                          <a:solidFill>
                            <a:schemeClr val="dk1"/>
                          </a:solidFill>
                          <a:effectLst/>
                          <a:latin typeface="+mn-lt"/>
                          <a:ea typeface="+mn-ea"/>
                          <a:cs typeface="+mn-cs"/>
                        </a:rPr>
                        <a:t>550</a:t>
                      </a:r>
                    </a:p>
                  </a:txBody>
                  <a:tcPr marL="0" marR="0" marT="0" marB="0" anchor="ctr">
                    <a:solidFill>
                      <a:schemeClr val="accent6">
                        <a:lumMod val="60000"/>
                        <a:lumOff val="40000"/>
                      </a:schemeClr>
                    </a:solidFill>
                  </a:tcPr>
                </a:tc>
                <a:tc>
                  <a:txBody>
                    <a:bodyPr/>
                    <a:lstStyle/>
                    <a:p>
                      <a:pPr marL="0" algn="ctr" rtl="0" eaLnBrk="1" latinLnBrk="0" hangingPunct="1">
                        <a:lnSpc>
                          <a:spcPct val="107000"/>
                        </a:lnSpc>
                        <a:spcBef>
                          <a:spcPts val="0"/>
                        </a:spcBef>
                        <a:spcAft>
                          <a:spcPts val="0"/>
                        </a:spcAft>
                      </a:pPr>
                      <a:r>
                        <a:rPr lang="en-GB" sz="1400" b="1" kern="1200">
                          <a:solidFill>
                            <a:schemeClr val="dk1"/>
                          </a:solidFill>
                          <a:effectLst/>
                          <a:latin typeface="+mn-lt"/>
                          <a:ea typeface="+mn-ea"/>
                          <a:cs typeface="+mn-cs"/>
                        </a:rPr>
                        <a:t>200</a:t>
                      </a:r>
                    </a:p>
                  </a:txBody>
                  <a:tcPr marL="0" marR="0" marT="0" marB="0" anchor="ctr">
                    <a:solidFill>
                      <a:schemeClr val="accent6">
                        <a:lumMod val="60000"/>
                        <a:lumOff val="40000"/>
                      </a:schemeClr>
                    </a:solidFill>
                  </a:tcPr>
                </a:tc>
                <a:tc>
                  <a:txBody>
                    <a:bodyPr/>
                    <a:lstStyle/>
                    <a:p>
                      <a:pPr marL="0" lvl="0" algn="ctr">
                        <a:lnSpc>
                          <a:spcPct val="107000"/>
                        </a:lnSpc>
                        <a:spcBef>
                          <a:spcPts val="0"/>
                        </a:spcBef>
                        <a:spcAft>
                          <a:spcPts val="0"/>
                        </a:spcAft>
                        <a:buNone/>
                      </a:pPr>
                      <a:r>
                        <a:rPr lang="en-US" sz="1400" b="1" kern="1200">
                          <a:solidFill>
                            <a:schemeClr val="dk1"/>
                          </a:solidFill>
                          <a:effectLst/>
                          <a:latin typeface="+mn-lt"/>
                          <a:ea typeface="+mn-ea"/>
                          <a:cs typeface="+mn-cs"/>
                        </a:rPr>
                        <a:t>0.554</a:t>
                      </a:r>
                    </a:p>
                  </a:txBody>
                  <a:tcPr marL="0" marR="0" marT="0" marB="0" anchor="ctr">
                    <a:solidFill>
                      <a:schemeClr val="accent6">
                        <a:lumMod val="60000"/>
                        <a:lumOff val="40000"/>
                      </a:schemeClr>
                    </a:solidFill>
                  </a:tcPr>
                </a:tc>
                <a:tc>
                  <a:txBody>
                    <a:bodyPr/>
                    <a:lstStyle/>
                    <a:p>
                      <a:pPr marL="0" algn="ctr" rtl="0" eaLnBrk="1" latinLnBrk="0" hangingPunct="1">
                        <a:lnSpc>
                          <a:spcPct val="107000"/>
                        </a:lnSpc>
                        <a:spcBef>
                          <a:spcPts val="0"/>
                        </a:spcBef>
                        <a:spcAft>
                          <a:spcPts val="0"/>
                        </a:spcAft>
                      </a:pPr>
                      <a:r>
                        <a:rPr lang="en-US" sz="1400" b="1" kern="1200">
                          <a:solidFill>
                            <a:schemeClr val="dk1"/>
                          </a:solidFill>
                          <a:effectLst/>
                          <a:latin typeface="+mn-lt"/>
                          <a:ea typeface="+mn-ea"/>
                          <a:cs typeface="+mn-cs"/>
                        </a:rPr>
                        <a:t>25</a:t>
                      </a:r>
                    </a:p>
                  </a:txBody>
                  <a:tcPr marL="0" marR="0" marT="0" marB="0" anchor="ctr">
                    <a:solidFill>
                      <a:schemeClr val="accent6">
                        <a:lumMod val="60000"/>
                        <a:lumOff val="40000"/>
                      </a:schemeClr>
                    </a:solidFill>
                  </a:tcPr>
                </a:tc>
                <a:extLst>
                  <a:ext uri="{0D108BD9-81ED-4DB2-BD59-A6C34878D82A}">
                    <a16:rowId xmlns:a16="http://schemas.microsoft.com/office/drawing/2014/main" val="3477204092"/>
                  </a:ext>
                </a:extLst>
              </a:tr>
              <a:tr h="640080">
                <a:tc>
                  <a:txBody>
                    <a:bodyPr/>
                    <a:lstStyle/>
                    <a:p>
                      <a:pPr marL="0" algn="ctr" rtl="0" eaLnBrk="1" latinLnBrk="0" hangingPunct="1">
                        <a:lnSpc>
                          <a:spcPct val="107000"/>
                        </a:lnSpc>
                        <a:spcBef>
                          <a:spcPts val="0"/>
                        </a:spcBef>
                        <a:spcAft>
                          <a:spcPts val="0"/>
                        </a:spcAft>
                      </a:pPr>
                      <a:r>
                        <a:rPr lang="en-GB" sz="1400" kern="1200">
                          <a:effectLst/>
                        </a:rPr>
                        <a:t>Ceramic: Silicon Nitride</a:t>
                      </a:r>
                      <a:endParaRPr lang="en-GB">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solidFill>
                            <a:srgbClr val="FF0000"/>
                          </a:solidFill>
                          <a:effectLst/>
                        </a:rPr>
                        <a:t>170</a:t>
                      </a:r>
                      <a:endParaRPr lang="en-GB" b="1">
                        <a:solidFill>
                          <a:srgbClr val="FF0000"/>
                        </a:solidFill>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1479 (converted from Vickers’ hardness)</a:t>
                      </a:r>
                      <a:endParaRPr lang="en-GB" b="1">
                        <a:effectLst/>
                      </a:endParaRPr>
                    </a:p>
                  </a:txBody>
                  <a:tcPr marL="0" marR="0" marT="0" marB="0" anchor="ctr"/>
                </a:tc>
                <a:tc>
                  <a:txBody>
                    <a:bodyPr/>
                    <a:lstStyle/>
                    <a:p>
                      <a:pPr marL="0" lvl="0" algn="ctr">
                        <a:lnSpc>
                          <a:spcPct val="107000"/>
                        </a:lnSpc>
                        <a:spcBef>
                          <a:spcPts val="0"/>
                        </a:spcBef>
                        <a:spcAft>
                          <a:spcPts val="0"/>
                        </a:spcAft>
                        <a:buNone/>
                      </a:pPr>
                      <a:r>
                        <a:rPr lang="en-US" sz="1400" b="1" kern="1200" noProof="0">
                          <a:solidFill>
                            <a:schemeClr val="dk1"/>
                          </a:solidFill>
                          <a:effectLst/>
                          <a:latin typeface="+mn-lt"/>
                          <a:ea typeface="+mn-ea"/>
                          <a:cs typeface="+mn-cs"/>
                        </a:rPr>
                        <a:t>0.673</a:t>
                      </a:r>
                    </a:p>
                  </a:txBody>
                  <a:tcPr marL="0" marR="0" marT="0" marB="0" anchor="ctr"/>
                </a:tc>
                <a:tc>
                  <a:txBody>
                    <a:bodyPr/>
                    <a:lstStyle/>
                    <a:p>
                      <a:pPr marL="0" algn="ctr" rtl="0" eaLnBrk="1" latinLnBrk="0" hangingPunct="1">
                        <a:lnSpc>
                          <a:spcPct val="107000"/>
                        </a:lnSpc>
                        <a:spcBef>
                          <a:spcPts val="0"/>
                        </a:spcBef>
                        <a:spcAft>
                          <a:spcPts val="0"/>
                        </a:spcAft>
                      </a:pPr>
                      <a:r>
                        <a:rPr lang="en-US" sz="1400" b="1" kern="1200">
                          <a:solidFill>
                            <a:srgbClr val="FF0000"/>
                          </a:solidFill>
                          <a:effectLst/>
                        </a:rPr>
                        <a:t>70-115</a:t>
                      </a:r>
                      <a:endParaRPr lang="en-US" b="1">
                        <a:solidFill>
                          <a:srgbClr val="FF0000"/>
                        </a:solidFill>
                        <a:effectLst/>
                      </a:endParaRPr>
                    </a:p>
                  </a:txBody>
                  <a:tcPr marL="0" marR="0" marT="0" marB="0" anchor="ctr"/>
                </a:tc>
                <a:extLst>
                  <a:ext uri="{0D108BD9-81ED-4DB2-BD59-A6C34878D82A}">
                    <a16:rowId xmlns:a16="http://schemas.microsoft.com/office/drawing/2014/main" val="1180028207"/>
                  </a:ext>
                </a:extLst>
              </a:tr>
            </a:tbl>
          </a:graphicData>
        </a:graphic>
      </p:graphicFrame>
      <p:sp>
        <p:nvSpPr>
          <p:cNvPr id="6" name="TextBox 5">
            <a:extLst>
              <a:ext uri="{FF2B5EF4-FFF2-40B4-BE49-F238E27FC236}">
                <a16:creationId xmlns:a16="http://schemas.microsoft.com/office/drawing/2014/main" id="{CD266CE9-56CB-4346-A5D2-4C82C60B33D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9353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4C669-C1AC-4A57-A895-2C55DB0BE448}"/>
              </a:ext>
            </a:extLst>
          </p:cNvPr>
          <p:cNvSpPr>
            <a:spLocks noGrp="1"/>
          </p:cNvSpPr>
          <p:nvPr>
            <p:ph type="title"/>
          </p:nvPr>
        </p:nvSpPr>
        <p:spPr/>
        <p:txBody>
          <a:bodyPr/>
          <a:lstStyle/>
          <a:p>
            <a:r>
              <a:rPr lang="en-US">
                <a:cs typeface="Calibri Light"/>
              </a:rPr>
              <a:t>Wheel -Gear Adhesives</a:t>
            </a:r>
            <a:endParaRPr lang="en-US"/>
          </a:p>
        </p:txBody>
      </p:sp>
      <p:sp>
        <p:nvSpPr>
          <p:cNvPr id="3" name="Content Placeholder 2">
            <a:extLst>
              <a:ext uri="{FF2B5EF4-FFF2-40B4-BE49-F238E27FC236}">
                <a16:creationId xmlns:a16="http://schemas.microsoft.com/office/drawing/2014/main" id="{4E08D422-AD55-4165-9D61-636BBE32342D}"/>
              </a:ext>
            </a:extLst>
          </p:cNvPr>
          <p:cNvSpPr>
            <a:spLocks noGrp="1"/>
          </p:cNvSpPr>
          <p:nvPr>
            <p:ph idx="1"/>
          </p:nvPr>
        </p:nvSpPr>
        <p:spPr>
          <a:xfrm>
            <a:off x="838200" y="1825625"/>
            <a:ext cx="10515600" cy="490538"/>
          </a:xfrm>
        </p:spPr>
        <p:txBody>
          <a:bodyPr vert="horz" lIns="91440" tIns="45720" rIns="91440" bIns="45720" rtlCol="0" anchor="t">
            <a:normAutofit/>
          </a:bodyPr>
          <a:lstStyle/>
          <a:p>
            <a:pPr>
              <a:buNone/>
            </a:pPr>
            <a:r>
              <a:rPr lang="en-US">
                <a:ea typeface="+mn-lt"/>
                <a:cs typeface="+mn-lt"/>
              </a:rPr>
              <a:t>Estimated Minimum Tensile Strength Required σ ~ 0.15N/mm^2</a:t>
            </a:r>
            <a:endParaRPr lang="en-US"/>
          </a:p>
          <a:p>
            <a:pPr>
              <a:buNone/>
            </a:pPr>
            <a:endParaRPr lang="en-US">
              <a:cs typeface="Calibri" panose="020F0502020204030204"/>
            </a:endParaRPr>
          </a:p>
          <a:p>
            <a:pPr>
              <a:buNone/>
            </a:pPr>
            <a:endParaRPr lang="en-US">
              <a:cs typeface="Calibri" panose="020F0502020204030204"/>
            </a:endParaRPr>
          </a:p>
          <a:p>
            <a:pPr marL="0" indent="0">
              <a:buNone/>
            </a:pPr>
            <a:endParaRPr lang="en-US">
              <a:cs typeface="Calibri" panose="020F0502020204030204"/>
            </a:endParaRPr>
          </a:p>
        </p:txBody>
      </p:sp>
      <p:graphicFrame>
        <p:nvGraphicFramePr>
          <p:cNvPr id="5" name="Table 4">
            <a:extLst>
              <a:ext uri="{FF2B5EF4-FFF2-40B4-BE49-F238E27FC236}">
                <a16:creationId xmlns:a16="http://schemas.microsoft.com/office/drawing/2014/main" id="{D6541730-EAA8-4FE9-B049-74DDA0A916C7}"/>
              </a:ext>
            </a:extLst>
          </p:cNvPr>
          <p:cNvGraphicFramePr>
            <a:graphicFrameLocks noGrp="1"/>
          </p:cNvGraphicFramePr>
          <p:nvPr>
            <p:extLst>
              <p:ext uri="{D42A27DB-BD31-4B8C-83A1-F6EECF244321}">
                <p14:modId xmlns:p14="http://schemas.microsoft.com/office/powerpoint/2010/main" val="285037955"/>
              </p:ext>
            </p:extLst>
          </p:nvPr>
        </p:nvGraphicFramePr>
        <p:xfrm>
          <a:off x="971550" y="2503328"/>
          <a:ext cx="10298659" cy="3199537"/>
        </p:xfrm>
        <a:graphic>
          <a:graphicData uri="http://schemas.openxmlformats.org/drawingml/2006/table">
            <a:tbl>
              <a:tblPr firstRow="1" firstCol="1" bandRow="1">
                <a:tableStyleId>{5C22544A-7EE6-4342-B048-85BDC9FD1C3A}</a:tableStyleId>
              </a:tblPr>
              <a:tblGrid>
                <a:gridCol w="2565721">
                  <a:extLst>
                    <a:ext uri="{9D8B030D-6E8A-4147-A177-3AD203B41FA5}">
                      <a16:colId xmlns:a16="http://schemas.microsoft.com/office/drawing/2014/main" val="470331728"/>
                    </a:ext>
                  </a:extLst>
                </a:gridCol>
                <a:gridCol w="2364129">
                  <a:extLst>
                    <a:ext uri="{9D8B030D-6E8A-4147-A177-3AD203B41FA5}">
                      <a16:colId xmlns:a16="http://schemas.microsoft.com/office/drawing/2014/main" val="2928127059"/>
                    </a:ext>
                  </a:extLst>
                </a:gridCol>
                <a:gridCol w="1654537">
                  <a:extLst>
                    <a:ext uri="{9D8B030D-6E8A-4147-A177-3AD203B41FA5}">
                      <a16:colId xmlns:a16="http://schemas.microsoft.com/office/drawing/2014/main" val="1798374099"/>
                    </a:ext>
                  </a:extLst>
                </a:gridCol>
                <a:gridCol w="2110382">
                  <a:extLst>
                    <a:ext uri="{9D8B030D-6E8A-4147-A177-3AD203B41FA5}">
                      <a16:colId xmlns:a16="http://schemas.microsoft.com/office/drawing/2014/main" val="3510669828"/>
                    </a:ext>
                  </a:extLst>
                </a:gridCol>
                <a:gridCol w="1603890">
                  <a:extLst>
                    <a:ext uri="{9D8B030D-6E8A-4147-A177-3AD203B41FA5}">
                      <a16:colId xmlns:a16="http://schemas.microsoft.com/office/drawing/2014/main" val="147460384"/>
                    </a:ext>
                  </a:extLst>
                </a:gridCol>
              </a:tblGrid>
              <a:tr h="306451">
                <a:tc>
                  <a:txBody>
                    <a:bodyPr/>
                    <a:lstStyle/>
                    <a:p>
                      <a:pPr marL="0" algn="ctr" rtl="0" eaLnBrk="1" latinLnBrk="0" hangingPunct="1">
                        <a:lnSpc>
                          <a:spcPct val="107000"/>
                        </a:lnSpc>
                        <a:spcBef>
                          <a:spcPts val="0"/>
                        </a:spcBef>
                        <a:spcAft>
                          <a:spcPts val="0"/>
                        </a:spcAft>
                      </a:pPr>
                      <a:r>
                        <a:rPr lang="en-GB" sz="1400" u="none" kern="1200">
                          <a:effectLst/>
                        </a:rPr>
                        <a:t>Adhesive</a:t>
                      </a:r>
                      <a:endParaRPr lang="en-GB" sz="1400" u="none">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u="none" kern="1200">
                          <a:effectLst/>
                        </a:rPr>
                        <a:t>Tensile Strength (N/mm</a:t>
                      </a:r>
                      <a:r>
                        <a:rPr lang="en-GB" sz="1400" u="none" kern="1200" baseline="30000">
                          <a:effectLst/>
                        </a:rPr>
                        <a:t>2</a:t>
                      </a:r>
                      <a:r>
                        <a:rPr lang="en-GB" sz="1400" u="none" kern="1200">
                          <a:effectLst/>
                        </a:rPr>
                        <a:t>)</a:t>
                      </a:r>
                      <a:endParaRPr lang="en-GB" sz="1400" u="none">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u="none" kern="1200">
                          <a:effectLst/>
                        </a:rPr>
                        <a:t>FOS</a:t>
                      </a:r>
                      <a:endParaRPr lang="en-GB" sz="1400" u="none">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u="none" kern="1200">
                          <a:effectLst/>
                        </a:rPr>
                        <a:t>Cost (£/mm</a:t>
                      </a:r>
                      <a:r>
                        <a:rPr lang="en-GB" sz="1400" u="none" kern="1200" baseline="30000">
                          <a:effectLst/>
                        </a:rPr>
                        <a:t>2</a:t>
                      </a:r>
                      <a:r>
                        <a:rPr lang="en-GB" sz="1400" u="none" kern="1200">
                          <a:effectLst/>
                        </a:rPr>
                        <a:t>)</a:t>
                      </a:r>
                      <a:endParaRPr lang="en-GB" sz="1400" u="none">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u="none" kern="1200">
                          <a:effectLst/>
                        </a:rPr>
                        <a:t>Cost (</a:t>
                      </a:r>
                      <a:r>
                        <a:rPr lang="en-GB" sz="1400" b="1" i="0" u="none" strike="noStrike" kern="1200" noProof="0">
                          <a:effectLst/>
                          <a:latin typeface="Calibri"/>
                        </a:rPr>
                        <a:t>£/</a:t>
                      </a:r>
                      <a:r>
                        <a:rPr lang="en-GB" sz="1400" u="none" kern="1200">
                          <a:effectLst/>
                        </a:rPr>
                        <a:t>per wheel) </a:t>
                      </a:r>
                      <a:endParaRPr lang="en-GB" sz="1400" u="none">
                        <a:effectLst/>
                      </a:endParaRPr>
                    </a:p>
                  </a:txBody>
                  <a:tcPr marL="0" marR="0" marT="0" marB="0" anchor="ctr"/>
                </a:tc>
                <a:extLst>
                  <a:ext uri="{0D108BD9-81ED-4DB2-BD59-A6C34878D82A}">
                    <a16:rowId xmlns:a16="http://schemas.microsoft.com/office/drawing/2014/main" val="4016602750"/>
                  </a:ext>
                </a:extLst>
              </a:tr>
              <a:tr h="997738">
                <a:tc>
                  <a:txBody>
                    <a:bodyPr/>
                    <a:lstStyle/>
                    <a:p>
                      <a:pPr marL="0" algn="ctr" rtl="0" eaLnBrk="1" latinLnBrk="0" hangingPunct="1">
                        <a:lnSpc>
                          <a:spcPct val="107000"/>
                        </a:lnSpc>
                        <a:spcBef>
                          <a:spcPts val="0"/>
                        </a:spcBef>
                        <a:spcAft>
                          <a:spcPts val="0"/>
                        </a:spcAft>
                      </a:pPr>
                      <a:r>
                        <a:rPr lang="en-GB" sz="1400" kern="1200">
                          <a:solidFill>
                            <a:schemeClr val="bg1"/>
                          </a:solidFill>
                          <a:effectLst/>
                        </a:rPr>
                        <a:t>Weicon GMK 2410 Rubber Metal Contact Adhesive </a:t>
                      </a:r>
                      <a:endParaRPr lang="en-GB" sz="1400">
                        <a:solidFill>
                          <a:schemeClr val="bg1"/>
                        </a:solidFill>
                        <a:effectLst/>
                      </a:endParaRPr>
                    </a:p>
                  </a:txBody>
                  <a:tcPr marL="0" marR="0" marT="0" marB="0" anchor="ctr">
                    <a:solidFill>
                      <a:schemeClr val="accent6">
                        <a:lumMod val="75000"/>
                      </a:schemeClr>
                    </a:solidFill>
                  </a:tcPr>
                </a:tc>
                <a:tc>
                  <a:txBody>
                    <a:bodyPr/>
                    <a:lstStyle/>
                    <a:p>
                      <a:pPr marL="0" algn="ctr" rtl="0" eaLnBrk="1" latinLnBrk="0" hangingPunct="1">
                        <a:lnSpc>
                          <a:spcPct val="107000"/>
                        </a:lnSpc>
                        <a:spcBef>
                          <a:spcPts val="0"/>
                        </a:spcBef>
                        <a:spcAft>
                          <a:spcPts val="0"/>
                        </a:spcAft>
                      </a:pPr>
                      <a:r>
                        <a:rPr lang="en-GB" sz="1400" b="1" kern="1200">
                          <a:effectLst/>
                        </a:rPr>
                        <a:t>0.54 </a:t>
                      </a:r>
                      <a:endParaRPr lang="en-GB" sz="1400" b="1">
                        <a:effectLst/>
                      </a:endParaRPr>
                    </a:p>
                  </a:txBody>
                  <a:tcPr marL="0" marR="0" marT="0" marB="0" anchor="ctr">
                    <a:solidFill>
                      <a:schemeClr val="accent6">
                        <a:lumMod val="60000"/>
                        <a:lumOff val="40000"/>
                      </a:schemeClr>
                    </a:solidFill>
                  </a:tcPr>
                </a:tc>
                <a:tc>
                  <a:txBody>
                    <a:bodyPr/>
                    <a:lstStyle/>
                    <a:p>
                      <a:pPr marL="0" algn="ctr" rtl="0" eaLnBrk="1" latinLnBrk="0" hangingPunct="1">
                        <a:lnSpc>
                          <a:spcPct val="107000"/>
                        </a:lnSpc>
                        <a:spcBef>
                          <a:spcPts val="0"/>
                        </a:spcBef>
                        <a:spcAft>
                          <a:spcPts val="0"/>
                        </a:spcAft>
                      </a:pPr>
                      <a:r>
                        <a:rPr lang="en-GB" sz="1400" b="1" kern="1200">
                          <a:effectLst/>
                        </a:rPr>
                        <a:t>3.6</a:t>
                      </a:r>
                      <a:endParaRPr lang="en-GB" sz="1400" b="1">
                        <a:effectLst/>
                      </a:endParaRPr>
                    </a:p>
                  </a:txBody>
                  <a:tcPr marL="0" marR="0" marT="0" marB="0" anchor="ctr">
                    <a:solidFill>
                      <a:schemeClr val="accent6">
                        <a:lumMod val="60000"/>
                        <a:lumOff val="40000"/>
                      </a:schemeClr>
                    </a:solidFill>
                  </a:tcPr>
                </a:tc>
                <a:tc>
                  <a:txBody>
                    <a:bodyPr/>
                    <a:lstStyle/>
                    <a:p>
                      <a:pPr marL="0" algn="ctr" rtl="0" eaLnBrk="1" latinLnBrk="0" hangingPunct="1">
                        <a:lnSpc>
                          <a:spcPct val="107000"/>
                        </a:lnSpc>
                        <a:spcBef>
                          <a:spcPts val="0"/>
                        </a:spcBef>
                        <a:spcAft>
                          <a:spcPts val="0"/>
                        </a:spcAft>
                      </a:pPr>
                      <a:r>
                        <a:rPr lang="en-GB" sz="1400" b="1" kern="1200">
                          <a:effectLst/>
                        </a:rPr>
                        <a:t>3.72x10^-5</a:t>
                      </a:r>
                      <a:endParaRPr lang="en-GB" sz="1400" b="1">
                        <a:effectLst/>
                      </a:endParaRPr>
                    </a:p>
                  </a:txBody>
                  <a:tcPr marL="0" marR="0" marT="0" marB="0" anchor="ctr">
                    <a:solidFill>
                      <a:schemeClr val="accent6">
                        <a:lumMod val="60000"/>
                        <a:lumOff val="40000"/>
                      </a:schemeClr>
                    </a:solidFill>
                  </a:tcPr>
                </a:tc>
                <a:tc>
                  <a:txBody>
                    <a:bodyPr/>
                    <a:lstStyle/>
                    <a:p>
                      <a:pPr marL="0" algn="ctr" rtl="0" eaLnBrk="1" latinLnBrk="0" hangingPunct="1">
                        <a:lnSpc>
                          <a:spcPct val="107000"/>
                        </a:lnSpc>
                        <a:spcBef>
                          <a:spcPts val="0"/>
                        </a:spcBef>
                        <a:spcAft>
                          <a:spcPts val="0"/>
                        </a:spcAft>
                      </a:pPr>
                      <a:r>
                        <a:rPr lang="en-GB" sz="1400" b="1" kern="1200">
                          <a:effectLst/>
                        </a:rPr>
                        <a:t>0.0954</a:t>
                      </a:r>
                      <a:endParaRPr lang="en-GB" sz="1400" b="1">
                        <a:effectLst/>
                      </a:endParaRPr>
                    </a:p>
                  </a:txBody>
                  <a:tcPr marL="0" marR="0" marT="0" marB="0" anchor="ctr">
                    <a:solidFill>
                      <a:schemeClr val="accent6">
                        <a:lumMod val="60000"/>
                        <a:lumOff val="40000"/>
                      </a:schemeClr>
                    </a:solidFill>
                  </a:tcPr>
                </a:tc>
                <a:extLst>
                  <a:ext uri="{0D108BD9-81ED-4DB2-BD59-A6C34878D82A}">
                    <a16:rowId xmlns:a16="http://schemas.microsoft.com/office/drawing/2014/main" val="3066041228"/>
                  </a:ext>
                </a:extLst>
              </a:tr>
              <a:tr h="947674">
                <a:tc>
                  <a:txBody>
                    <a:bodyPr/>
                    <a:lstStyle/>
                    <a:p>
                      <a:pPr marL="0" algn="ctr" rtl="0" eaLnBrk="1" latinLnBrk="0" hangingPunct="1">
                        <a:lnSpc>
                          <a:spcPct val="107000"/>
                        </a:lnSpc>
                        <a:spcBef>
                          <a:spcPts val="0"/>
                        </a:spcBef>
                        <a:spcAft>
                          <a:spcPts val="0"/>
                        </a:spcAft>
                      </a:pPr>
                      <a:r>
                        <a:rPr lang="en-GB" sz="1400" kern="1200">
                          <a:effectLst/>
                        </a:rPr>
                        <a:t>Cole-</a:t>
                      </a:r>
                      <a:r>
                        <a:rPr lang="en-GB" sz="1400" kern="1200" err="1">
                          <a:effectLst/>
                        </a:rPr>
                        <a:t>Parmer</a:t>
                      </a:r>
                      <a:r>
                        <a:rPr lang="en-GB" sz="1400" kern="1200">
                          <a:effectLst/>
                        </a:rPr>
                        <a:t> Silicone Rubber Bonding Cement: DOWSIL™ 732 Multi-Purpose Sealant</a:t>
                      </a:r>
                      <a:endParaRPr lang="en-GB" sz="1400">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2.3</a:t>
                      </a:r>
                      <a:endParaRPr lang="en-GB" sz="1400" b="1">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15.3</a:t>
                      </a:r>
                      <a:endParaRPr lang="en-GB" sz="1400" b="1">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4.101x10^-5</a:t>
                      </a:r>
                      <a:endParaRPr lang="en-GB" sz="1400" b="1">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0.1052</a:t>
                      </a:r>
                      <a:endParaRPr lang="en-GB" sz="1400" b="1">
                        <a:effectLst/>
                      </a:endParaRPr>
                    </a:p>
                  </a:txBody>
                  <a:tcPr marL="0" marR="0" marT="0" marB="0" anchor="ctr"/>
                </a:tc>
                <a:extLst>
                  <a:ext uri="{0D108BD9-81ED-4DB2-BD59-A6C34878D82A}">
                    <a16:rowId xmlns:a16="http://schemas.microsoft.com/office/drawing/2014/main" val="2241124027"/>
                  </a:ext>
                </a:extLst>
              </a:tr>
              <a:tr h="947674">
                <a:tc>
                  <a:txBody>
                    <a:bodyPr/>
                    <a:lstStyle/>
                    <a:p>
                      <a:pPr marL="0" algn="ctr" rtl="0" eaLnBrk="1" latinLnBrk="0" hangingPunct="1">
                        <a:lnSpc>
                          <a:spcPct val="107000"/>
                        </a:lnSpc>
                        <a:spcBef>
                          <a:spcPts val="0"/>
                        </a:spcBef>
                        <a:spcAft>
                          <a:spcPts val="0"/>
                        </a:spcAft>
                      </a:pPr>
                      <a:r>
                        <a:rPr lang="en-GB" sz="1400" kern="1200">
                          <a:effectLst/>
                        </a:rPr>
                        <a:t>Loctite Super Glue ULTRA Gel Control</a:t>
                      </a:r>
                      <a:endParaRPr lang="en-GB" sz="1400">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21.12 </a:t>
                      </a:r>
                      <a:endParaRPr lang="en-GB" sz="1400" b="1">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140.8</a:t>
                      </a:r>
                      <a:endParaRPr lang="en-GB" sz="1400" b="1">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4.869x10^-4</a:t>
                      </a:r>
                      <a:endParaRPr lang="en-GB" sz="1400" b="1">
                        <a:effectLst/>
                      </a:endParaRPr>
                    </a:p>
                  </a:txBody>
                  <a:tcPr marL="0" marR="0" marT="0" marB="0" anchor="ctr"/>
                </a:tc>
                <a:tc>
                  <a:txBody>
                    <a:bodyPr/>
                    <a:lstStyle/>
                    <a:p>
                      <a:pPr marL="0" algn="ctr" rtl="0" eaLnBrk="1" latinLnBrk="0" hangingPunct="1">
                        <a:lnSpc>
                          <a:spcPct val="107000"/>
                        </a:lnSpc>
                        <a:spcBef>
                          <a:spcPts val="0"/>
                        </a:spcBef>
                        <a:spcAft>
                          <a:spcPts val="0"/>
                        </a:spcAft>
                      </a:pPr>
                      <a:r>
                        <a:rPr lang="en-GB" sz="1400" b="1" kern="1200">
                          <a:effectLst/>
                        </a:rPr>
                        <a:t>1.249</a:t>
                      </a:r>
                      <a:endParaRPr lang="en-GB" sz="1400" b="1">
                        <a:effectLst/>
                      </a:endParaRPr>
                    </a:p>
                  </a:txBody>
                  <a:tcPr marL="0" marR="0" marT="0" marB="0" anchor="ctr"/>
                </a:tc>
                <a:extLst>
                  <a:ext uri="{0D108BD9-81ED-4DB2-BD59-A6C34878D82A}">
                    <a16:rowId xmlns:a16="http://schemas.microsoft.com/office/drawing/2014/main" val="4242563667"/>
                  </a:ext>
                </a:extLst>
              </a:tr>
            </a:tbl>
          </a:graphicData>
        </a:graphic>
      </p:graphicFrame>
      <p:sp>
        <p:nvSpPr>
          <p:cNvPr id="6" name="TextBox 5">
            <a:extLst>
              <a:ext uri="{FF2B5EF4-FFF2-40B4-BE49-F238E27FC236}">
                <a16:creationId xmlns:a16="http://schemas.microsoft.com/office/drawing/2014/main" id="{8A9F90D2-101B-44BC-84D7-958FEC00A988}"/>
              </a:ext>
            </a:extLst>
          </p:cNvPr>
          <p:cNvSpPr txBox="1"/>
          <p:nvPr/>
        </p:nvSpPr>
        <p:spPr>
          <a:xfrm>
            <a:off x="4216400" y="37592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307626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2287-8EB9-4E48-979B-C19F0C8DB75A}"/>
              </a:ext>
            </a:extLst>
          </p:cNvPr>
          <p:cNvSpPr>
            <a:spLocks noGrp="1"/>
          </p:cNvSpPr>
          <p:nvPr>
            <p:ph type="title"/>
          </p:nvPr>
        </p:nvSpPr>
        <p:spPr/>
        <p:txBody>
          <a:bodyPr/>
          <a:lstStyle/>
          <a:p>
            <a:r>
              <a:rPr lang="en-US">
                <a:cs typeface="Calibri Light"/>
              </a:rPr>
              <a:t>Drive System Configuration</a:t>
            </a:r>
            <a:endParaRPr lang="en-US"/>
          </a:p>
        </p:txBody>
      </p:sp>
      <p:graphicFrame>
        <p:nvGraphicFramePr>
          <p:cNvPr id="5" name="Content Placeholder 4">
            <a:extLst>
              <a:ext uri="{FF2B5EF4-FFF2-40B4-BE49-F238E27FC236}">
                <a16:creationId xmlns:a16="http://schemas.microsoft.com/office/drawing/2014/main" id="{A87443A0-D68B-499F-A38A-4831E9D4F28F}"/>
              </a:ext>
            </a:extLst>
          </p:cNvPr>
          <p:cNvGraphicFramePr>
            <a:graphicFrameLocks noGrp="1"/>
          </p:cNvGraphicFramePr>
          <p:nvPr>
            <p:ph idx="1"/>
            <p:extLst>
              <p:ext uri="{D42A27DB-BD31-4B8C-83A1-F6EECF244321}">
                <p14:modId xmlns:p14="http://schemas.microsoft.com/office/powerpoint/2010/main" val="3320665168"/>
              </p:ext>
            </p:extLst>
          </p:nvPr>
        </p:nvGraphicFramePr>
        <p:xfrm>
          <a:off x="838200" y="1825625"/>
          <a:ext cx="10515589" cy="4297680"/>
        </p:xfrm>
        <a:graphic>
          <a:graphicData uri="http://schemas.openxmlformats.org/drawingml/2006/table">
            <a:tbl>
              <a:tblPr firstRow="1" bandRow="1">
                <a:tableStyleId>{5C22544A-7EE6-4342-B048-85BDC9FD1C3A}</a:tableStyleId>
              </a:tblPr>
              <a:tblGrid>
                <a:gridCol w="1775113">
                  <a:extLst>
                    <a:ext uri="{9D8B030D-6E8A-4147-A177-3AD203B41FA5}">
                      <a16:colId xmlns:a16="http://schemas.microsoft.com/office/drawing/2014/main" val="1477625274"/>
                    </a:ext>
                  </a:extLst>
                </a:gridCol>
                <a:gridCol w="1518225">
                  <a:extLst>
                    <a:ext uri="{9D8B030D-6E8A-4147-A177-3AD203B41FA5}">
                      <a16:colId xmlns:a16="http://schemas.microsoft.com/office/drawing/2014/main" val="4061190373"/>
                    </a:ext>
                  </a:extLst>
                </a:gridCol>
                <a:gridCol w="1239467">
                  <a:extLst>
                    <a:ext uri="{9D8B030D-6E8A-4147-A177-3AD203B41FA5}">
                      <a16:colId xmlns:a16="http://schemas.microsoft.com/office/drawing/2014/main" val="714354592"/>
                    </a:ext>
                  </a:extLst>
                </a:gridCol>
                <a:gridCol w="1267097">
                  <a:extLst>
                    <a:ext uri="{9D8B030D-6E8A-4147-A177-3AD203B41FA5}">
                      <a16:colId xmlns:a16="http://schemas.microsoft.com/office/drawing/2014/main" val="3681320262"/>
                    </a:ext>
                  </a:extLst>
                </a:gridCol>
                <a:gridCol w="1358534">
                  <a:extLst>
                    <a:ext uri="{9D8B030D-6E8A-4147-A177-3AD203B41FA5}">
                      <a16:colId xmlns:a16="http://schemas.microsoft.com/office/drawing/2014/main" val="3114936835"/>
                    </a:ext>
                  </a:extLst>
                </a:gridCol>
                <a:gridCol w="1319348">
                  <a:extLst>
                    <a:ext uri="{9D8B030D-6E8A-4147-A177-3AD203B41FA5}">
                      <a16:colId xmlns:a16="http://schemas.microsoft.com/office/drawing/2014/main" val="1535869912"/>
                    </a:ext>
                  </a:extLst>
                </a:gridCol>
                <a:gridCol w="888274">
                  <a:extLst>
                    <a:ext uri="{9D8B030D-6E8A-4147-A177-3AD203B41FA5}">
                      <a16:colId xmlns:a16="http://schemas.microsoft.com/office/drawing/2014/main" val="86767233"/>
                    </a:ext>
                  </a:extLst>
                </a:gridCol>
                <a:gridCol w="1149531">
                  <a:extLst>
                    <a:ext uri="{9D8B030D-6E8A-4147-A177-3AD203B41FA5}">
                      <a16:colId xmlns:a16="http://schemas.microsoft.com/office/drawing/2014/main" val="4020939956"/>
                    </a:ext>
                  </a:extLst>
                </a:gridCol>
              </a:tblGrid>
              <a:tr h="228600">
                <a:tc>
                  <a:txBody>
                    <a:bodyPr/>
                    <a:lstStyle/>
                    <a:p>
                      <a:pPr algn="ctr"/>
                      <a:r>
                        <a:rPr lang="en-US">
                          <a:effectLst/>
                        </a:rPr>
                        <a:t>Category</a:t>
                      </a:r>
                    </a:p>
                  </a:txBody>
                  <a:tcPr marL="0" marR="0" marT="0" marB="0" anchor="ctr"/>
                </a:tc>
                <a:tc>
                  <a:txBody>
                    <a:bodyPr/>
                    <a:lstStyle/>
                    <a:p>
                      <a:pPr algn="ctr"/>
                      <a:r>
                        <a:rPr lang="en-US">
                          <a:effectLst/>
                        </a:rPr>
                        <a:t>Weighting (/5)</a:t>
                      </a:r>
                    </a:p>
                  </a:txBody>
                  <a:tcPr marL="0" marR="0" marT="0" marB="0" anchor="ctr"/>
                </a:tc>
                <a:tc>
                  <a:txBody>
                    <a:bodyPr/>
                    <a:lstStyle/>
                    <a:p>
                      <a:pPr algn="ctr"/>
                      <a:r>
                        <a:rPr lang="en-US">
                          <a:effectLst/>
                        </a:rPr>
                        <a:t>FWD Belt</a:t>
                      </a:r>
                    </a:p>
                  </a:txBody>
                  <a:tcPr marL="0" marR="0" marT="0" marB="0" anchor="ctr"/>
                </a:tc>
                <a:tc>
                  <a:txBody>
                    <a:bodyPr/>
                    <a:lstStyle/>
                    <a:p>
                      <a:pPr algn="ctr"/>
                      <a:r>
                        <a:rPr lang="en-US">
                          <a:effectLst/>
                        </a:rPr>
                        <a:t>FWD (2x Hub)</a:t>
                      </a:r>
                    </a:p>
                  </a:txBody>
                  <a:tcPr marL="0" marR="0" marT="0" marB="0" anchor="ctr"/>
                </a:tc>
                <a:tc>
                  <a:txBody>
                    <a:bodyPr/>
                    <a:lstStyle/>
                    <a:p>
                      <a:pPr algn="ctr"/>
                      <a:r>
                        <a:rPr lang="en-US">
                          <a:effectLst/>
                        </a:rPr>
                        <a:t>RWD Belt</a:t>
                      </a:r>
                    </a:p>
                  </a:txBody>
                  <a:tcPr marL="0" marR="0" marT="0" marB="0" anchor="ctr">
                    <a:solidFill>
                      <a:schemeClr val="accent6">
                        <a:lumMod val="75000"/>
                      </a:schemeClr>
                    </a:solidFill>
                  </a:tcPr>
                </a:tc>
                <a:tc>
                  <a:txBody>
                    <a:bodyPr/>
                    <a:lstStyle/>
                    <a:p>
                      <a:pPr algn="ctr"/>
                      <a:r>
                        <a:rPr lang="en-US">
                          <a:effectLst/>
                        </a:rPr>
                        <a:t>RWD (2x Hub)</a:t>
                      </a:r>
                    </a:p>
                  </a:txBody>
                  <a:tcPr marL="0" marR="0" marT="0" marB="0" anchor="ctr"/>
                </a:tc>
                <a:tc>
                  <a:txBody>
                    <a:bodyPr/>
                    <a:lstStyle/>
                    <a:p>
                      <a:pPr algn="ctr"/>
                      <a:r>
                        <a:rPr lang="en-US">
                          <a:effectLst/>
                        </a:rPr>
                        <a:t>AWD Belt </a:t>
                      </a:r>
                    </a:p>
                  </a:txBody>
                  <a:tcPr marL="0" marR="0" marT="0" marB="0" anchor="ctr"/>
                </a:tc>
                <a:tc>
                  <a:txBody>
                    <a:bodyPr/>
                    <a:lstStyle/>
                    <a:p>
                      <a:pPr algn="ctr"/>
                      <a:r>
                        <a:rPr lang="en-US">
                          <a:effectLst/>
                        </a:rPr>
                        <a:t>AWD (4x Hub)</a:t>
                      </a:r>
                    </a:p>
                  </a:txBody>
                  <a:tcPr marL="0" marR="0" marT="0" marB="0" anchor="ctr"/>
                </a:tc>
                <a:extLst>
                  <a:ext uri="{0D108BD9-81ED-4DB2-BD59-A6C34878D82A}">
                    <a16:rowId xmlns:a16="http://schemas.microsoft.com/office/drawing/2014/main" val="2972891781"/>
                  </a:ext>
                </a:extLst>
              </a:tr>
              <a:tr h="457200">
                <a:tc>
                  <a:txBody>
                    <a:bodyPr/>
                    <a:lstStyle/>
                    <a:p>
                      <a:pPr algn="ctr"/>
                      <a:r>
                        <a:rPr lang="en-US">
                          <a:effectLst/>
                        </a:rPr>
                        <a:t>Weight Distribution</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1</a:t>
                      </a:r>
                    </a:p>
                  </a:txBody>
                  <a:tcPr marL="0" marR="0" marT="0" marB="0" anchor="ctr"/>
                </a:tc>
                <a:tc>
                  <a:txBody>
                    <a:bodyPr/>
                    <a:lstStyle/>
                    <a:p>
                      <a:pPr algn="ctr"/>
                      <a:r>
                        <a:rPr lang="en-US">
                          <a:effectLst/>
                        </a:rPr>
                        <a:t>1</a:t>
                      </a:r>
                    </a:p>
                  </a:txBody>
                  <a:tcPr marL="0" marR="0" marT="0" marB="0" anchor="ctr"/>
                </a:tc>
                <a:tc>
                  <a:txBody>
                    <a:bodyPr/>
                    <a:lstStyle/>
                    <a:p>
                      <a:pPr algn="ctr"/>
                      <a:r>
                        <a:rPr lang="en-US">
                          <a:effectLst/>
                        </a:rPr>
                        <a:t>4</a:t>
                      </a:r>
                    </a:p>
                  </a:txBody>
                  <a:tcPr marL="0" marR="0" marT="0" marB="0" anchor="ctr">
                    <a:solidFill>
                      <a:schemeClr val="accent6">
                        <a:lumMod val="60000"/>
                        <a:lumOff val="40000"/>
                      </a:schemeClr>
                    </a:solidFill>
                  </a:tcPr>
                </a:tc>
                <a:tc>
                  <a:txBody>
                    <a:bodyPr/>
                    <a:lstStyle/>
                    <a:p>
                      <a:pPr algn="ctr"/>
                      <a:r>
                        <a:rPr lang="en-US">
                          <a:effectLst/>
                        </a:rPr>
                        <a:t>4</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3</a:t>
                      </a:r>
                    </a:p>
                  </a:txBody>
                  <a:tcPr marL="0" marR="0" marT="0" marB="0" anchor="ctr"/>
                </a:tc>
                <a:extLst>
                  <a:ext uri="{0D108BD9-81ED-4DB2-BD59-A6C34878D82A}">
                    <a16:rowId xmlns:a16="http://schemas.microsoft.com/office/drawing/2014/main" val="3087332337"/>
                  </a:ext>
                </a:extLst>
              </a:tr>
              <a:tr h="457200">
                <a:tc>
                  <a:txBody>
                    <a:bodyPr/>
                    <a:lstStyle/>
                    <a:p>
                      <a:pPr algn="ctr"/>
                      <a:r>
                        <a:rPr lang="en-US">
                          <a:effectLst/>
                        </a:rPr>
                        <a:t>Handling</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3</a:t>
                      </a:r>
                    </a:p>
                  </a:txBody>
                  <a:tcPr marL="0" marR="0" marT="0" marB="0" anchor="ctr">
                    <a:solidFill>
                      <a:schemeClr val="accent6">
                        <a:lumMod val="60000"/>
                        <a:lumOff val="40000"/>
                      </a:schemeClr>
                    </a:solidFill>
                  </a:tcPr>
                </a:tc>
                <a:tc>
                  <a:txBody>
                    <a:bodyPr/>
                    <a:lstStyle/>
                    <a:p>
                      <a:pPr algn="ctr"/>
                      <a:r>
                        <a:rPr lang="en-US">
                          <a:effectLst/>
                        </a:rPr>
                        <a:t>3</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4</a:t>
                      </a:r>
                    </a:p>
                  </a:txBody>
                  <a:tcPr marL="0" marR="0" marT="0" marB="0" anchor="ctr"/>
                </a:tc>
                <a:extLst>
                  <a:ext uri="{0D108BD9-81ED-4DB2-BD59-A6C34878D82A}">
                    <a16:rowId xmlns:a16="http://schemas.microsoft.com/office/drawing/2014/main" val="1173014644"/>
                  </a:ext>
                </a:extLst>
              </a:tr>
              <a:tr h="457200">
                <a:tc>
                  <a:txBody>
                    <a:bodyPr/>
                    <a:lstStyle/>
                    <a:p>
                      <a:pPr algn="ctr"/>
                      <a:r>
                        <a:rPr lang="en-US">
                          <a:effectLst/>
                        </a:rPr>
                        <a:t>Cost</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2</a:t>
                      </a:r>
                    </a:p>
                  </a:txBody>
                  <a:tcPr marL="0" marR="0" marT="0" marB="0" anchor="ctr"/>
                </a:tc>
                <a:tc>
                  <a:txBody>
                    <a:bodyPr/>
                    <a:lstStyle/>
                    <a:p>
                      <a:pPr algn="ctr"/>
                      <a:r>
                        <a:rPr lang="en-US">
                          <a:effectLst/>
                        </a:rPr>
                        <a:t>4</a:t>
                      </a:r>
                    </a:p>
                  </a:txBody>
                  <a:tcPr marL="0" marR="0" marT="0" marB="0" anchor="ctr">
                    <a:solidFill>
                      <a:schemeClr val="accent6">
                        <a:lumMod val="60000"/>
                        <a:lumOff val="40000"/>
                      </a:schemeClr>
                    </a:solidFill>
                  </a:tcPr>
                </a:tc>
                <a:tc>
                  <a:txBody>
                    <a:bodyPr/>
                    <a:lstStyle/>
                    <a:p>
                      <a:pPr algn="ctr"/>
                      <a:r>
                        <a:rPr lang="en-US">
                          <a:effectLst/>
                        </a:rPr>
                        <a:t>2</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1</a:t>
                      </a:r>
                    </a:p>
                  </a:txBody>
                  <a:tcPr marL="0" marR="0" marT="0" marB="0" anchor="ctr"/>
                </a:tc>
                <a:extLst>
                  <a:ext uri="{0D108BD9-81ED-4DB2-BD59-A6C34878D82A}">
                    <a16:rowId xmlns:a16="http://schemas.microsoft.com/office/drawing/2014/main" val="1224220175"/>
                  </a:ext>
                </a:extLst>
              </a:tr>
              <a:tr h="457200">
                <a:tc>
                  <a:txBody>
                    <a:bodyPr/>
                    <a:lstStyle/>
                    <a:p>
                      <a:pPr algn="ctr"/>
                      <a:r>
                        <a:rPr lang="en-US">
                          <a:effectLst/>
                        </a:rPr>
                        <a:t>Manufacturability</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4</a:t>
                      </a:r>
                    </a:p>
                  </a:txBody>
                  <a:tcPr marL="0" marR="0" marT="0" marB="0" anchor="ctr">
                    <a:solidFill>
                      <a:schemeClr val="accent6">
                        <a:lumMod val="60000"/>
                        <a:lumOff val="40000"/>
                      </a:schemeClr>
                    </a:solidFill>
                  </a:tcPr>
                </a:tc>
                <a:tc>
                  <a:txBody>
                    <a:bodyPr/>
                    <a:lstStyle/>
                    <a:p>
                      <a:pPr algn="ctr"/>
                      <a:r>
                        <a:rPr lang="en-US">
                          <a:effectLst/>
                        </a:rPr>
                        <a:t>3</a:t>
                      </a:r>
                    </a:p>
                  </a:txBody>
                  <a:tcPr marL="0" marR="0" marT="0" marB="0" anchor="ctr"/>
                </a:tc>
                <a:tc>
                  <a:txBody>
                    <a:bodyPr/>
                    <a:lstStyle/>
                    <a:p>
                      <a:pPr algn="ctr"/>
                      <a:r>
                        <a:rPr lang="en-US">
                          <a:effectLst/>
                        </a:rPr>
                        <a:t>2</a:t>
                      </a:r>
                    </a:p>
                  </a:txBody>
                  <a:tcPr marL="0" marR="0" marT="0" marB="0" anchor="ctr"/>
                </a:tc>
                <a:tc>
                  <a:txBody>
                    <a:bodyPr/>
                    <a:lstStyle/>
                    <a:p>
                      <a:pPr algn="ctr"/>
                      <a:r>
                        <a:rPr lang="en-US">
                          <a:effectLst/>
                        </a:rPr>
                        <a:t>2</a:t>
                      </a:r>
                    </a:p>
                  </a:txBody>
                  <a:tcPr marL="0" marR="0" marT="0" marB="0" anchor="ctr"/>
                </a:tc>
                <a:extLst>
                  <a:ext uri="{0D108BD9-81ED-4DB2-BD59-A6C34878D82A}">
                    <a16:rowId xmlns:a16="http://schemas.microsoft.com/office/drawing/2014/main" val="649964532"/>
                  </a:ext>
                </a:extLst>
              </a:tr>
              <a:tr h="457200">
                <a:tc>
                  <a:txBody>
                    <a:bodyPr/>
                    <a:lstStyle/>
                    <a:p>
                      <a:pPr algn="ctr"/>
                      <a:r>
                        <a:rPr lang="en-US">
                          <a:effectLst/>
                        </a:rPr>
                        <a:t>Safety</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4</a:t>
                      </a:r>
                    </a:p>
                  </a:txBody>
                  <a:tcPr marL="0" marR="0" marT="0" marB="0" anchor="ctr">
                    <a:solidFill>
                      <a:schemeClr val="accent6">
                        <a:lumMod val="60000"/>
                        <a:lumOff val="40000"/>
                      </a:schemeClr>
                    </a:solidFill>
                  </a:tcPr>
                </a:tc>
                <a:tc>
                  <a:txBody>
                    <a:bodyPr/>
                    <a:lstStyle/>
                    <a:p>
                      <a:pPr algn="ctr"/>
                      <a:r>
                        <a:rPr lang="en-US">
                          <a:effectLst/>
                        </a:rPr>
                        <a:t>4</a:t>
                      </a:r>
                    </a:p>
                  </a:txBody>
                  <a:tcPr marL="0" marR="0" marT="0" marB="0" anchor="ctr"/>
                </a:tc>
                <a:tc>
                  <a:txBody>
                    <a:bodyPr/>
                    <a:lstStyle/>
                    <a:p>
                      <a:pPr algn="ctr"/>
                      <a:r>
                        <a:rPr lang="en-US">
                          <a:effectLst/>
                        </a:rPr>
                        <a:t>5</a:t>
                      </a:r>
                    </a:p>
                  </a:txBody>
                  <a:tcPr marL="0" marR="0" marT="0" marB="0" anchor="ctr"/>
                </a:tc>
                <a:tc>
                  <a:txBody>
                    <a:bodyPr/>
                    <a:lstStyle/>
                    <a:p>
                      <a:pPr algn="ctr"/>
                      <a:r>
                        <a:rPr lang="en-US">
                          <a:effectLst/>
                        </a:rPr>
                        <a:t>5</a:t>
                      </a:r>
                    </a:p>
                  </a:txBody>
                  <a:tcPr marL="0" marR="0" marT="0" marB="0" anchor="ctr"/>
                </a:tc>
                <a:extLst>
                  <a:ext uri="{0D108BD9-81ED-4DB2-BD59-A6C34878D82A}">
                    <a16:rowId xmlns:a16="http://schemas.microsoft.com/office/drawing/2014/main" val="3630018446"/>
                  </a:ext>
                </a:extLst>
              </a:tr>
              <a:tr h="457200">
                <a:tc>
                  <a:txBody>
                    <a:bodyPr/>
                    <a:lstStyle/>
                    <a:p>
                      <a:pPr algn="ctr"/>
                      <a:r>
                        <a:rPr lang="en-US">
                          <a:effectLst/>
                        </a:rPr>
                        <a:t>Control Complexity</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2</a:t>
                      </a:r>
                    </a:p>
                  </a:txBody>
                  <a:tcPr marL="0" marR="0" marT="0" marB="0" anchor="ctr"/>
                </a:tc>
                <a:tc>
                  <a:txBody>
                    <a:bodyPr/>
                    <a:lstStyle/>
                    <a:p>
                      <a:pPr algn="ctr"/>
                      <a:r>
                        <a:rPr lang="en-US">
                          <a:effectLst/>
                        </a:rPr>
                        <a:t>4</a:t>
                      </a:r>
                    </a:p>
                  </a:txBody>
                  <a:tcPr marL="0" marR="0" marT="0" marB="0" anchor="ctr">
                    <a:solidFill>
                      <a:schemeClr val="accent6">
                        <a:lumMod val="60000"/>
                        <a:lumOff val="40000"/>
                      </a:schemeClr>
                    </a:solidFill>
                  </a:tcPr>
                </a:tc>
                <a:tc>
                  <a:txBody>
                    <a:bodyPr/>
                    <a:lstStyle/>
                    <a:p>
                      <a:pPr algn="ctr"/>
                      <a:r>
                        <a:rPr lang="en-US">
                          <a:effectLst/>
                        </a:rPr>
                        <a:t>2</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2</a:t>
                      </a:r>
                    </a:p>
                  </a:txBody>
                  <a:tcPr marL="0" marR="0" marT="0" marB="0" anchor="ctr"/>
                </a:tc>
                <a:extLst>
                  <a:ext uri="{0D108BD9-81ED-4DB2-BD59-A6C34878D82A}">
                    <a16:rowId xmlns:a16="http://schemas.microsoft.com/office/drawing/2014/main" val="1147071810"/>
                  </a:ext>
                </a:extLst>
              </a:tr>
              <a:tr h="457200">
                <a:tc>
                  <a:txBody>
                    <a:bodyPr/>
                    <a:lstStyle/>
                    <a:p>
                      <a:pPr algn="ctr"/>
                      <a:r>
                        <a:rPr lang="en-US">
                          <a:effectLst/>
                        </a:rPr>
                        <a:t>Transmission Efficiency</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3</a:t>
                      </a:r>
                    </a:p>
                  </a:txBody>
                  <a:tcPr marL="0" marR="0" marT="0" marB="0" anchor="ctr"/>
                </a:tc>
                <a:tc>
                  <a:txBody>
                    <a:bodyPr/>
                    <a:lstStyle/>
                    <a:p>
                      <a:pPr algn="ctr"/>
                      <a:r>
                        <a:rPr lang="en-US">
                          <a:effectLst/>
                        </a:rPr>
                        <a:t>4</a:t>
                      </a:r>
                    </a:p>
                  </a:txBody>
                  <a:tcPr marL="0" marR="0" marT="0" marB="0" anchor="ctr"/>
                </a:tc>
                <a:tc>
                  <a:txBody>
                    <a:bodyPr/>
                    <a:lstStyle/>
                    <a:p>
                      <a:pPr algn="ctr"/>
                      <a:r>
                        <a:rPr lang="en-US">
                          <a:effectLst/>
                        </a:rPr>
                        <a:t>3</a:t>
                      </a:r>
                    </a:p>
                  </a:txBody>
                  <a:tcPr marL="0" marR="0" marT="0" marB="0" anchor="ctr">
                    <a:solidFill>
                      <a:schemeClr val="accent6">
                        <a:lumMod val="60000"/>
                        <a:lumOff val="40000"/>
                      </a:schemeClr>
                    </a:solidFill>
                  </a:tcPr>
                </a:tc>
                <a:tc>
                  <a:txBody>
                    <a:bodyPr/>
                    <a:lstStyle/>
                    <a:p>
                      <a:pPr algn="ctr"/>
                      <a:r>
                        <a:rPr lang="en-US">
                          <a:effectLst/>
                        </a:rPr>
                        <a:t>4</a:t>
                      </a:r>
                    </a:p>
                  </a:txBody>
                  <a:tcPr marL="0" marR="0" marT="0" marB="0" anchor="ctr"/>
                </a:tc>
                <a:tc>
                  <a:txBody>
                    <a:bodyPr/>
                    <a:lstStyle/>
                    <a:p>
                      <a:pPr algn="ctr"/>
                      <a:r>
                        <a:rPr lang="en-US">
                          <a:effectLst/>
                        </a:rPr>
                        <a:t>2</a:t>
                      </a:r>
                    </a:p>
                  </a:txBody>
                  <a:tcPr marL="0" marR="0" marT="0" marB="0" anchor="ctr"/>
                </a:tc>
                <a:tc>
                  <a:txBody>
                    <a:bodyPr/>
                    <a:lstStyle/>
                    <a:p>
                      <a:pPr algn="ctr"/>
                      <a:r>
                        <a:rPr lang="en-US">
                          <a:effectLst/>
                        </a:rPr>
                        <a:t>5</a:t>
                      </a:r>
                    </a:p>
                  </a:txBody>
                  <a:tcPr marL="0" marR="0" marT="0" marB="0" anchor="ctr"/>
                </a:tc>
                <a:extLst>
                  <a:ext uri="{0D108BD9-81ED-4DB2-BD59-A6C34878D82A}">
                    <a16:rowId xmlns:a16="http://schemas.microsoft.com/office/drawing/2014/main" val="196611327"/>
                  </a:ext>
                </a:extLst>
              </a:tr>
              <a:tr h="190500">
                <a:tc>
                  <a:txBody>
                    <a:bodyPr/>
                    <a:lstStyle/>
                    <a:p>
                      <a:pPr algn="ctr"/>
                      <a:r>
                        <a:rPr lang="en-US">
                          <a:effectLst/>
                        </a:rPr>
                        <a:t>Total </a:t>
                      </a:r>
                    </a:p>
                  </a:txBody>
                  <a:tcPr marL="0" marR="0" marT="0" marB="0" anchor="ctr"/>
                </a:tc>
                <a:tc>
                  <a:txBody>
                    <a:bodyPr/>
                    <a:lstStyle/>
                    <a:p>
                      <a:pPr algn="ctr"/>
                      <a:endParaRPr lang="en-US"/>
                    </a:p>
                  </a:txBody>
                  <a:tcPr marL="0" marR="0" marT="0" marB="0" anchor="ctr"/>
                </a:tc>
                <a:tc>
                  <a:txBody>
                    <a:bodyPr/>
                    <a:lstStyle/>
                    <a:p>
                      <a:pPr algn="ctr"/>
                      <a:r>
                        <a:rPr lang="en-US"/>
                        <a:t>84</a:t>
                      </a:r>
                    </a:p>
                  </a:txBody>
                  <a:tcPr marL="0" marR="0" marT="0" marB="0" anchor="ctr"/>
                </a:tc>
                <a:tc>
                  <a:txBody>
                    <a:bodyPr/>
                    <a:lstStyle/>
                    <a:p>
                      <a:pPr algn="ctr"/>
                      <a:r>
                        <a:rPr lang="en-US"/>
                        <a:t>70</a:t>
                      </a:r>
                    </a:p>
                  </a:txBody>
                  <a:tcPr marL="0" marR="0" marT="0" marB="0" anchor="ctr"/>
                </a:tc>
                <a:tc>
                  <a:txBody>
                    <a:bodyPr/>
                    <a:lstStyle/>
                    <a:p>
                      <a:pPr algn="ctr"/>
                      <a:r>
                        <a:rPr lang="en-US"/>
                        <a:t>93</a:t>
                      </a:r>
                    </a:p>
                  </a:txBody>
                  <a:tcPr marL="0" marR="0" marT="0" marB="0" anchor="ctr">
                    <a:solidFill>
                      <a:schemeClr val="accent6">
                        <a:lumMod val="60000"/>
                        <a:lumOff val="40000"/>
                      </a:schemeClr>
                    </a:solidFill>
                  </a:tcPr>
                </a:tc>
                <a:tc>
                  <a:txBody>
                    <a:bodyPr/>
                    <a:lstStyle/>
                    <a:p>
                      <a:pPr algn="ctr"/>
                      <a:r>
                        <a:rPr lang="en-US"/>
                        <a:t>79</a:t>
                      </a:r>
                    </a:p>
                  </a:txBody>
                  <a:tcPr marL="0" marR="0" marT="0" marB="0" anchor="ctr"/>
                </a:tc>
                <a:tc>
                  <a:txBody>
                    <a:bodyPr/>
                    <a:lstStyle/>
                    <a:p>
                      <a:pPr algn="ctr"/>
                      <a:r>
                        <a:rPr lang="en-US"/>
                        <a:t>78</a:t>
                      </a:r>
                    </a:p>
                  </a:txBody>
                  <a:tcPr marL="0" marR="0" marT="0" marB="0" anchor="ctr"/>
                </a:tc>
                <a:tc>
                  <a:txBody>
                    <a:bodyPr/>
                    <a:lstStyle/>
                    <a:p>
                      <a:pPr algn="ctr"/>
                      <a:r>
                        <a:rPr lang="en-US"/>
                        <a:t>80</a:t>
                      </a:r>
                    </a:p>
                  </a:txBody>
                  <a:tcPr marL="0" marR="0" marT="0" marB="0" anchor="ctr"/>
                </a:tc>
                <a:extLst>
                  <a:ext uri="{0D108BD9-81ED-4DB2-BD59-A6C34878D82A}">
                    <a16:rowId xmlns:a16="http://schemas.microsoft.com/office/drawing/2014/main" val="1348508353"/>
                  </a:ext>
                </a:extLst>
              </a:tr>
            </a:tbl>
          </a:graphicData>
        </a:graphic>
      </p:graphicFrame>
    </p:spTree>
    <p:extLst>
      <p:ext uri="{BB962C8B-B14F-4D97-AF65-F5344CB8AC3E}">
        <p14:creationId xmlns:p14="http://schemas.microsoft.com/office/powerpoint/2010/main" val="195190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C3DA-957D-498E-9780-AC5DFA5E42E4}"/>
              </a:ext>
            </a:extLst>
          </p:cNvPr>
          <p:cNvSpPr>
            <a:spLocks noGrp="1"/>
          </p:cNvSpPr>
          <p:nvPr>
            <p:ph type="title"/>
          </p:nvPr>
        </p:nvSpPr>
        <p:spPr/>
        <p:txBody>
          <a:bodyPr/>
          <a:lstStyle/>
          <a:p>
            <a:r>
              <a:rPr lang="en-US">
                <a:ea typeface="+mj-lt"/>
                <a:cs typeface="+mj-lt"/>
              </a:rPr>
              <a:t>Drivetrain Requirements</a:t>
            </a:r>
            <a:endParaRPr lang="en-US"/>
          </a:p>
        </p:txBody>
      </p:sp>
      <p:sp>
        <p:nvSpPr>
          <p:cNvPr id="3" name="Content Placeholder 2">
            <a:extLst>
              <a:ext uri="{FF2B5EF4-FFF2-40B4-BE49-F238E27FC236}">
                <a16:creationId xmlns:a16="http://schemas.microsoft.com/office/drawing/2014/main" id="{CCFC6E1A-7F1D-4417-A932-AC85260B15C6}"/>
              </a:ext>
            </a:extLst>
          </p:cNvPr>
          <p:cNvSpPr>
            <a:spLocks noGrp="1"/>
          </p:cNvSpPr>
          <p:nvPr>
            <p:ph idx="1"/>
          </p:nvPr>
        </p:nvSpPr>
        <p:spPr/>
        <p:txBody>
          <a:bodyPr vert="horz" lIns="91440" tIns="45720" rIns="91440" bIns="45720" rtlCol="0" anchor="t">
            <a:normAutofit/>
          </a:bodyPr>
          <a:lstStyle/>
          <a:p>
            <a:r>
              <a:rPr lang="en-US">
                <a:ea typeface="+mn-lt"/>
                <a:cs typeface="+mn-lt"/>
              </a:rPr>
              <a:t>High Torque </a:t>
            </a:r>
            <a:endParaRPr lang="en-US">
              <a:cs typeface="Calibri" panose="020F0502020204030204"/>
            </a:endParaRPr>
          </a:p>
          <a:p>
            <a:r>
              <a:rPr lang="en-US">
                <a:ea typeface="+mn-lt"/>
                <a:cs typeface="+mn-lt"/>
              </a:rPr>
              <a:t>High Speed</a:t>
            </a:r>
            <a:endParaRPr lang="en-US"/>
          </a:p>
          <a:p>
            <a:r>
              <a:rPr lang="en-US">
                <a:ea typeface="+mn-lt"/>
                <a:cs typeface="+mn-lt"/>
              </a:rPr>
              <a:t>Efficient Power Transmission</a:t>
            </a:r>
            <a:endParaRPr lang="en-US"/>
          </a:p>
          <a:p>
            <a:r>
              <a:rPr lang="en-US">
                <a:ea typeface="+mn-lt"/>
                <a:cs typeface="+mn-lt"/>
              </a:rPr>
              <a:t>Quiet</a:t>
            </a:r>
            <a:endParaRPr lang="en-US"/>
          </a:p>
          <a:p>
            <a:r>
              <a:rPr lang="en-US">
                <a:ea typeface="+mn-lt"/>
                <a:cs typeface="+mn-lt"/>
              </a:rPr>
              <a:t>Compact</a:t>
            </a:r>
          </a:p>
          <a:p>
            <a:r>
              <a:rPr lang="en-US">
                <a:ea typeface="+mn-lt"/>
                <a:cs typeface="+mn-lt"/>
              </a:rPr>
              <a:t>Affordable</a:t>
            </a:r>
            <a:endParaRPr lang="en-US"/>
          </a:p>
        </p:txBody>
      </p:sp>
    </p:spTree>
    <p:extLst>
      <p:ext uri="{BB962C8B-B14F-4D97-AF65-F5344CB8AC3E}">
        <p14:creationId xmlns:p14="http://schemas.microsoft.com/office/powerpoint/2010/main" val="1594334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C3DA-957D-498E-9780-AC5DFA5E42E4}"/>
              </a:ext>
            </a:extLst>
          </p:cNvPr>
          <p:cNvSpPr>
            <a:spLocks noGrp="1"/>
          </p:cNvSpPr>
          <p:nvPr>
            <p:ph type="title"/>
          </p:nvPr>
        </p:nvSpPr>
        <p:spPr/>
        <p:txBody>
          <a:bodyPr/>
          <a:lstStyle/>
          <a:p>
            <a:r>
              <a:rPr lang="en-US">
                <a:ea typeface="+mj-lt"/>
                <a:cs typeface="+mj-lt"/>
              </a:rPr>
              <a:t>Drivetrain Types</a:t>
            </a:r>
            <a:endParaRPr lang="en-US"/>
          </a:p>
        </p:txBody>
      </p:sp>
      <p:pic>
        <p:nvPicPr>
          <p:cNvPr id="26" name="Picture 26" descr="A picture containing white&#10;&#10;Description generated with very high confidence">
            <a:extLst>
              <a:ext uri="{FF2B5EF4-FFF2-40B4-BE49-F238E27FC236}">
                <a16:creationId xmlns:a16="http://schemas.microsoft.com/office/drawing/2014/main" id="{5B0A26F1-1790-466D-B9B6-D8F534A816FF}"/>
              </a:ext>
            </a:extLst>
          </p:cNvPr>
          <p:cNvPicPr>
            <a:picLocks noGrp="1" noChangeAspect="1"/>
          </p:cNvPicPr>
          <p:nvPr>
            <p:ph idx="1"/>
          </p:nvPr>
        </p:nvPicPr>
        <p:blipFill rotWithShape="1">
          <a:blip r:embed="rId3"/>
          <a:srcRect l="3125" t="35139" r="1645" b="26108"/>
          <a:stretch/>
        </p:blipFill>
        <p:spPr>
          <a:xfrm>
            <a:off x="289262" y="2711579"/>
            <a:ext cx="5453843" cy="2219341"/>
          </a:xfrm>
        </p:spPr>
      </p:pic>
      <p:sp>
        <p:nvSpPr>
          <p:cNvPr id="4" name="TextBox 3">
            <a:extLst>
              <a:ext uri="{FF2B5EF4-FFF2-40B4-BE49-F238E27FC236}">
                <a16:creationId xmlns:a16="http://schemas.microsoft.com/office/drawing/2014/main" id="{B6B9C21E-54F0-4A2E-BD65-6E32673E2DE5}"/>
              </a:ext>
            </a:extLst>
          </p:cNvPr>
          <p:cNvSpPr txBox="1"/>
          <p:nvPr/>
        </p:nvSpPr>
        <p:spPr>
          <a:xfrm>
            <a:off x="2001520" y="467360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Direct Attach Motor</a:t>
            </a:r>
          </a:p>
          <a:p>
            <a:r>
              <a:rPr lang="en-US" sz="1400">
                <a:cs typeface="Calibri"/>
              </a:rPr>
              <a:t>Image from MBoards</a:t>
            </a:r>
            <a:endParaRPr lang="en-US">
              <a:cs typeface="Calibri"/>
            </a:endParaRPr>
          </a:p>
        </p:txBody>
      </p:sp>
      <p:grpSp>
        <p:nvGrpSpPr>
          <p:cNvPr id="6" name="Group 5">
            <a:extLst>
              <a:ext uri="{FF2B5EF4-FFF2-40B4-BE49-F238E27FC236}">
                <a16:creationId xmlns:a16="http://schemas.microsoft.com/office/drawing/2014/main" id="{5A10F859-056F-45DA-B43D-1FDC4371FE17}"/>
              </a:ext>
            </a:extLst>
          </p:cNvPr>
          <p:cNvGrpSpPr/>
          <p:nvPr/>
        </p:nvGrpSpPr>
        <p:grpSpPr>
          <a:xfrm>
            <a:off x="6090062" y="2709203"/>
            <a:ext cx="5751615" cy="2844841"/>
            <a:chOff x="6090062" y="2709203"/>
            <a:chExt cx="5751615" cy="2844841"/>
          </a:xfrm>
        </p:grpSpPr>
        <p:pic>
          <p:nvPicPr>
            <p:cNvPr id="3" name="Picture 3" descr="A picture containing engine&#10;&#10;Description generated with very high confidence">
              <a:extLst>
                <a:ext uri="{FF2B5EF4-FFF2-40B4-BE49-F238E27FC236}">
                  <a16:creationId xmlns:a16="http://schemas.microsoft.com/office/drawing/2014/main" id="{E3AB6896-E8DD-4DB5-B1C4-C325FACA055C}"/>
                </a:ext>
              </a:extLst>
            </p:cNvPr>
            <p:cNvPicPr>
              <a:picLocks noChangeAspect="1"/>
            </p:cNvPicPr>
            <p:nvPr/>
          </p:nvPicPr>
          <p:blipFill>
            <a:blip r:embed="rId4"/>
            <a:stretch>
              <a:fillRect/>
            </a:stretch>
          </p:blipFill>
          <p:spPr>
            <a:xfrm>
              <a:off x="6090062" y="2709203"/>
              <a:ext cx="5751615" cy="2844841"/>
            </a:xfrm>
            <a:prstGeom prst="rect">
              <a:avLst/>
            </a:prstGeom>
          </p:spPr>
        </p:pic>
        <p:sp>
          <p:nvSpPr>
            <p:cNvPr id="5" name="TextBox 4">
              <a:extLst>
                <a:ext uri="{FF2B5EF4-FFF2-40B4-BE49-F238E27FC236}">
                  <a16:creationId xmlns:a16="http://schemas.microsoft.com/office/drawing/2014/main" id="{E820E0CA-2D2D-4A86-8C74-1B8EF79BFA4E}"/>
                </a:ext>
              </a:extLst>
            </p:cNvPr>
            <p:cNvSpPr txBox="1"/>
            <p:nvPr/>
          </p:nvSpPr>
          <p:spPr>
            <a:xfrm>
              <a:off x="6918960" y="49276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Belt Drive System</a:t>
              </a:r>
              <a:endParaRPr lang="en-US"/>
            </a:p>
          </p:txBody>
        </p:sp>
      </p:grpSp>
    </p:spTree>
    <p:extLst>
      <p:ext uri="{BB962C8B-B14F-4D97-AF65-F5344CB8AC3E}">
        <p14:creationId xmlns:p14="http://schemas.microsoft.com/office/powerpoint/2010/main" val="234135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067C-059D-47B1-970D-6CBF5FE5D26C}"/>
              </a:ext>
            </a:extLst>
          </p:cNvPr>
          <p:cNvSpPr>
            <a:spLocks noGrp="1"/>
          </p:cNvSpPr>
          <p:nvPr>
            <p:ph type="title"/>
          </p:nvPr>
        </p:nvSpPr>
        <p:spPr/>
        <p:txBody>
          <a:bodyPr/>
          <a:lstStyle/>
          <a:p>
            <a:r>
              <a:rPr lang="en-US">
                <a:cs typeface="Calibri Light"/>
              </a:rPr>
              <a:t>Types of Belt</a:t>
            </a:r>
          </a:p>
        </p:txBody>
      </p:sp>
      <p:sp>
        <p:nvSpPr>
          <p:cNvPr id="3" name="Content Placeholder 2">
            <a:extLst>
              <a:ext uri="{FF2B5EF4-FFF2-40B4-BE49-F238E27FC236}">
                <a16:creationId xmlns:a16="http://schemas.microsoft.com/office/drawing/2014/main" id="{E451A8C0-1DDB-4A97-8E67-126A8320B7C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  </a:t>
            </a:r>
            <a:endParaRPr lang="en-US"/>
          </a:p>
        </p:txBody>
      </p:sp>
      <p:grpSp>
        <p:nvGrpSpPr>
          <p:cNvPr id="18" name="Group 17">
            <a:extLst>
              <a:ext uri="{FF2B5EF4-FFF2-40B4-BE49-F238E27FC236}">
                <a16:creationId xmlns:a16="http://schemas.microsoft.com/office/drawing/2014/main" id="{97EF1B8A-B2AB-4E21-A7E5-B02024DB0808}"/>
              </a:ext>
            </a:extLst>
          </p:cNvPr>
          <p:cNvGrpSpPr/>
          <p:nvPr/>
        </p:nvGrpSpPr>
        <p:grpSpPr>
          <a:xfrm>
            <a:off x="719008" y="1604038"/>
            <a:ext cx="3502670" cy="2280097"/>
            <a:chOff x="719008" y="1604038"/>
            <a:chExt cx="3502670" cy="2280097"/>
          </a:xfrm>
        </p:grpSpPr>
        <p:pic>
          <p:nvPicPr>
            <p:cNvPr id="5" name="Picture 6" descr="A close up of a device&#10;&#10;Description generated with very high confidence">
              <a:extLst>
                <a:ext uri="{FF2B5EF4-FFF2-40B4-BE49-F238E27FC236}">
                  <a16:creationId xmlns:a16="http://schemas.microsoft.com/office/drawing/2014/main" id="{B3D0EEB5-AE8E-48AA-BF35-C99855C0979D}"/>
                </a:ext>
              </a:extLst>
            </p:cNvPr>
            <p:cNvPicPr>
              <a:picLocks noChangeAspect="1"/>
            </p:cNvPicPr>
            <p:nvPr/>
          </p:nvPicPr>
          <p:blipFill rotWithShape="1">
            <a:blip r:embed="rId3"/>
            <a:srcRect l="15645" t="27484" r="9091" b="24524"/>
            <a:stretch/>
          </p:blipFill>
          <p:spPr>
            <a:xfrm>
              <a:off x="719008" y="1604038"/>
              <a:ext cx="3442927" cy="2205271"/>
            </a:xfrm>
            <a:prstGeom prst="rect">
              <a:avLst/>
            </a:prstGeom>
          </p:spPr>
        </p:pic>
        <p:sp>
          <p:nvSpPr>
            <p:cNvPr id="10" name="TextBox 9">
              <a:extLst>
                <a:ext uri="{FF2B5EF4-FFF2-40B4-BE49-F238E27FC236}">
                  <a16:creationId xmlns:a16="http://schemas.microsoft.com/office/drawing/2014/main" id="{C48C60EC-7560-426D-8A2D-F02E9AAC93DF}"/>
                </a:ext>
              </a:extLst>
            </p:cNvPr>
            <p:cNvSpPr txBox="1"/>
            <p:nvPr/>
          </p:nvSpPr>
          <p:spPr>
            <a:xfrm>
              <a:off x="1478478" y="329936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 Belt </a:t>
              </a:r>
            </a:p>
            <a:p>
              <a:r>
                <a:rPr lang="en-US" sz="1400"/>
                <a:t>Image </a:t>
              </a:r>
              <a:r>
                <a:rPr lang="en-US" sz="1400">
                  <a:ea typeface="+mn-lt"/>
                  <a:cs typeface="+mn-lt"/>
                </a:rPr>
                <a:t>from gpr industrial</a:t>
              </a:r>
              <a:endParaRPr lang="en-US">
                <a:cs typeface="Calibri" panose="020F0502020204030204"/>
              </a:endParaRPr>
            </a:p>
          </p:txBody>
        </p:sp>
      </p:grpSp>
      <p:grpSp>
        <p:nvGrpSpPr>
          <p:cNvPr id="7" name="Group 6">
            <a:extLst>
              <a:ext uri="{FF2B5EF4-FFF2-40B4-BE49-F238E27FC236}">
                <a16:creationId xmlns:a16="http://schemas.microsoft.com/office/drawing/2014/main" id="{3EF71D1E-A4E3-4B35-A7B1-85F80CE4678C}"/>
              </a:ext>
            </a:extLst>
          </p:cNvPr>
          <p:cNvGrpSpPr/>
          <p:nvPr/>
        </p:nvGrpSpPr>
        <p:grpSpPr>
          <a:xfrm>
            <a:off x="722604" y="3915266"/>
            <a:ext cx="3751843" cy="2571545"/>
            <a:chOff x="722604" y="3915266"/>
            <a:chExt cx="3751843" cy="2571545"/>
          </a:xfrm>
        </p:grpSpPr>
        <p:pic>
          <p:nvPicPr>
            <p:cNvPr id="9" name="Picture 9" descr="A close up of a device&#10;&#10;Description generated with very high confidence">
              <a:extLst>
                <a:ext uri="{FF2B5EF4-FFF2-40B4-BE49-F238E27FC236}">
                  <a16:creationId xmlns:a16="http://schemas.microsoft.com/office/drawing/2014/main" id="{22559C2E-DD19-4624-A451-A6600E036AA1}"/>
                </a:ext>
              </a:extLst>
            </p:cNvPr>
            <p:cNvPicPr>
              <a:picLocks noChangeAspect="1"/>
            </p:cNvPicPr>
            <p:nvPr/>
          </p:nvPicPr>
          <p:blipFill rotWithShape="1">
            <a:blip r:embed="rId4"/>
            <a:srcRect l="29440" t="34240" r="21600" b="35256"/>
            <a:stretch/>
          </p:blipFill>
          <p:spPr>
            <a:xfrm>
              <a:off x="722604" y="3915266"/>
              <a:ext cx="3751843" cy="2342482"/>
            </a:xfrm>
            <a:prstGeom prst="rect">
              <a:avLst/>
            </a:prstGeom>
          </p:spPr>
        </p:pic>
        <p:sp>
          <p:nvSpPr>
            <p:cNvPr id="11" name="TextBox 10">
              <a:extLst>
                <a:ext uri="{FF2B5EF4-FFF2-40B4-BE49-F238E27FC236}">
                  <a16:creationId xmlns:a16="http://schemas.microsoft.com/office/drawing/2014/main" id="{AF60DB65-A746-4087-9DDA-67EF4836AB65}"/>
                </a:ext>
              </a:extLst>
            </p:cNvPr>
            <p:cNvSpPr txBox="1"/>
            <p:nvPr/>
          </p:nvSpPr>
          <p:spPr>
            <a:xfrm>
              <a:off x="1280556" y="5902036"/>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Toothed- Timing Belt</a:t>
              </a:r>
            </a:p>
            <a:p>
              <a:r>
                <a:rPr lang="en-US" sz="1400">
                  <a:ea typeface="+mn-lt"/>
                  <a:cs typeface="+mn-lt"/>
                </a:rPr>
                <a:t>Image from gpr industrial </a:t>
              </a:r>
              <a:endParaRPr lang="en-US" sz="1400">
                <a:cs typeface="Calibri"/>
              </a:endParaRPr>
            </a:p>
          </p:txBody>
        </p:sp>
      </p:grpSp>
      <p:grpSp>
        <p:nvGrpSpPr>
          <p:cNvPr id="15" name="Group 14">
            <a:extLst>
              <a:ext uri="{FF2B5EF4-FFF2-40B4-BE49-F238E27FC236}">
                <a16:creationId xmlns:a16="http://schemas.microsoft.com/office/drawing/2014/main" id="{BF7ED9D7-B1CA-4CB8-8E7C-EA0CB7382449}"/>
              </a:ext>
            </a:extLst>
          </p:cNvPr>
          <p:cNvGrpSpPr/>
          <p:nvPr/>
        </p:nvGrpSpPr>
        <p:grpSpPr>
          <a:xfrm>
            <a:off x="6553635" y="2037334"/>
            <a:ext cx="3136490" cy="1559815"/>
            <a:chOff x="7830362" y="2076918"/>
            <a:chExt cx="3136490" cy="1559815"/>
          </a:xfrm>
        </p:grpSpPr>
        <p:pic>
          <p:nvPicPr>
            <p:cNvPr id="8" name="Picture 8" descr="A drawing of a face&#10;&#10;Description generated with medium confidence">
              <a:extLst>
                <a:ext uri="{FF2B5EF4-FFF2-40B4-BE49-F238E27FC236}">
                  <a16:creationId xmlns:a16="http://schemas.microsoft.com/office/drawing/2014/main" id="{CC09A331-D697-4CE6-AA58-255F5930A74A}"/>
                </a:ext>
              </a:extLst>
            </p:cNvPr>
            <p:cNvPicPr>
              <a:picLocks noChangeAspect="1"/>
            </p:cNvPicPr>
            <p:nvPr/>
          </p:nvPicPr>
          <p:blipFill>
            <a:blip r:embed="rId5"/>
            <a:stretch>
              <a:fillRect/>
            </a:stretch>
          </p:blipFill>
          <p:spPr>
            <a:xfrm>
              <a:off x="7830362" y="2076918"/>
              <a:ext cx="3136490" cy="1046639"/>
            </a:xfrm>
            <a:prstGeom prst="rect">
              <a:avLst/>
            </a:prstGeom>
          </p:spPr>
        </p:pic>
        <p:sp>
          <p:nvSpPr>
            <p:cNvPr id="12" name="TextBox 11">
              <a:extLst>
                <a:ext uri="{FF2B5EF4-FFF2-40B4-BE49-F238E27FC236}">
                  <a16:creationId xmlns:a16="http://schemas.microsoft.com/office/drawing/2014/main" id="{A758B897-5578-40AA-B5E5-3A97EEFE427A}"/>
                </a:ext>
              </a:extLst>
            </p:cNvPr>
            <p:cNvSpPr txBox="1"/>
            <p:nvPr/>
          </p:nvSpPr>
          <p:spPr>
            <a:xfrm>
              <a:off x="7990114" y="305195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Conventional Timing Belt</a:t>
              </a:r>
            </a:p>
            <a:p>
              <a:r>
                <a:rPr lang="en-US" sz="1400">
                  <a:cs typeface="Calibri"/>
                </a:rPr>
                <a:t>Image from </a:t>
              </a:r>
              <a:r>
                <a:rPr lang="en-US" sz="1400">
                  <a:ea typeface="+mn-lt"/>
                  <a:cs typeface="+mn-lt"/>
                </a:rPr>
                <a:t>Megadyne</a:t>
              </a:r>
              <a:endParaRPr lang="en-US" sz="1400">
                <a:cs typeface="Calibri"/>
              </a:endParaRPr>
            </a:p>
          </p:txBody>
        </p:sp>
      </p:grpSp>
      <p:grpSp>
        <p:nvGrpSpPr>
          <p:cNvPr id="16" name="Group 15">
            <a:extLst>
              <a:ext uri="{FF2B5EF4-FFF2-40B4-BE49-F238E27FC236}">
                <a16:creationId xmlns:a16="http://schemas.microsoft.com/office/drawing/2014/main" id="{09B129E5-AE42-4094-91DC-3BE1A3E2EBE6}"/>
              </a:ext>
            </a:extLst>
          </p:cNvPr>
          <p:cNvGrpSpPr/>
          <p:nvPr/>
        </p:nvGrpSpPr>
        <p:grpSpPr>
          <a:xfrm>
            <a:off x="6763215" y="4473782"/>
            <a:ext cx="2743200" cy="1626952"/>
            <a:chOff x="7989681" y="4246301"/>
            <a:chExt cx="2743200" cy="1626952"/>
          </a:xfrm>
        </p:grpSpPr>
        <p:pic>
          <p:nvPicPr>
            <p:cNvPr id="6" name="Picture 6" descr="A drawing of a face&#10;&#10;Description generated with medium confidence">
              <a:extLst>
                <a:ext uri="{FF2B5EF4-FFF2-40B4-BE49-F238E27FC236}">
                  <a16:creationId xmlns:a16="http://schemas.microsoft.com/office/drawing/2014/main" id="{81204BB0-36CB-4044-96A7-5A616F3E9E30}"/>
                </a:ext>
              </a:extLst>
            </p:cNvPr>
            <p:cNvPicPr>
              <a:picLocks noChangeAspect="1"/>
            </p:cNvPicPr>
            <p:nvPr/>
          </p:nvPicPr>
          <p:blipFill>
            <a:blip r:embed="rId6"/>
            <a:stretch>
              <a:fillRect/>
            </a:stretch>
          </p:blipFill>
          <p:spPr>
            <a:xfrm>
              <a:off x="7989681" y="4246301"/>
              <a:ext cx="2743200" cy="1108111"/>
            </a:xfrm>
            <a:prstGeom prst="rect">
              <a:avLst/>
            </a:prstGeom>
          </p:spPr>
        </p:pic>
        <p:sp>
          <p:nvSpPr>
            <p:cNvPr id="13" name="TextBox 12">
              <a:extLst>
                <a:ext uri="{FF2B5EF4-FFF2-40B4-BE49-F238E27FC236}">
                  <a16:creationId xmlns:a16="http://schemas.microsoft.com/office/drawing/2014/main" id="{D66EC584-AB6B-42E8-A718-D13B477FD676}"/>
                </a:ext>
              </a:extLst>
            </p:cNvPr>
            <p:cNvSpPr txBox="1"/>
            <p:nvPr/>
          </p:nvSpPr>
          <p:spPr>
            <a:xfrm>
              <a:off x="8348547" y="5288478"/>
              <a:ext cx="21420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High Torque Belt</a:t>
              </a:r>
            </a:p>
            <a:p>
              <a:r>
                <a:rPr lang="en-US" sz="1400">
                  <a:ea typeface="+mn-lt"/>
                  <a:cs typeface="+mn-lt"/>
                </a:rPr>
                <a:t>Image from Megadyne </a:t>
              </a:r>
            </a:p>
          </p:txBody>
        </p:sp>
      </p:grpSp>
      <p:grpSp>
        <p:nvGrpSpPr>
          <p:cNvPr id="21" name="Group 20">
            <a:extLst>
              <a:ext uri="{FF2B5EF4-FFF2-40B4-BE49-F238E27FC236}">
                <a16:creationId xmlns:a16="http://schemas.microsoft.com/office/drawing/2014/main" id="{D128DB74-EF21-4861-ADDE-732D4937D8FF}"/>
              </a:ext>
            </a:extLst>
          </p:cNvPr>
          <p:cNvGrpSpPr/>
          <p:nvPr/>
        </p:nvGrpSpPr>
        <p:grpSpPr>
          <a:xfrm>
            <a:off x="9697256" y="4230700"/>
            <a:ext cx="2254430" cy="2108116"/>
            <a:chOff x="9755482" y="4149183"/>
            <a:chExt cx="2254430" cy="2108116"/>
          </a:xfrm>
        </p:grpSpPr>
        <p:sp>
          <p:nvSpPr>
            <p:cNvPr id="14" name="TextBox 13">
              <a:extLst>
                <a:ext uri="{FF2B5EF4-FFF2-40B4-BE49-F238E27FC236}">
                  <a16:creationId xmlns:a16="http://schemas.microsoft.com/office/drawing/2014/main" id="{B66A13C8-1F08-4016-81D4-E45CB887F88B}"/>
                </a:ext>
              </a:extLst>
            </p:cNvPr>
            <p:cNvSpPr txBox="1"/>
            <p:nvPr/>
          </p:nvSpPr>
          <p:spPr>
            <a:xfrm>
              <a:off x="9755482" y="5395525"/>
              <a:ext cx="225443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High Torque </a:t>
              </a:r>
              <a:endParaRPr lang="en-US"/>
            </a:p>
            <a:p>
              <a:r>
                <a:rPr lang="en-US">
                  <a:cs typeface="Calibri"/>
                </a:rPr>
                <a:t>Motor/ Wheel Pulley</a:t>
              </a:r>
              <a:endParaRPr lang="en-US"/>
            </a:p>
            <a:p>
              <a:r>
                <a:rPr lang="en-US" sz="1400">
                  <a:cs typeface="Calibri"/>
                </a:rPr>
                <a:t>Image from </a:t>
              </a:r>
              <a:r>
                <a:rPr lang="en-US" sz="1400">
                  <a:ea typeface="+mn-lt"/>
                  <a:cs typeface="+mn-lt"/>
                </a:rPr>
                <a:t>belting online</a:t>
              </a:r>
              <a:endParaRPr lang="en-US" sz="1400">
                <a:cs typeface="Calibri"/>
              </a:endParaRPr>
            </a:p>
          </p:txBody>
        </p:sp>
        <p:pic>
          <p:nvPicPr>
            <p:cNvPr id="19" name="Picture 19" descr="A close up of a device&#10;&#10;Description generated with high confidence">
              <a:extLst>
                <a:ext uri="{FF2B5EF4-FFF2-40B4-BE49-F238E27FC236}">
                  <a16:creationId xmlns:a16="http://schemas.microsoft.com/office/drawing/2014/main" id="{41435DE1-7135-447A-BB91-9107CC364C2C}"/>
                </a:ext>
              </a:extLst>
            </p:cNvPr>
            <p:cNvPicPr>
              <a:picLocks noChangeAspect="1"/>
            </p:cNvPicPr>
            <p:nvPr/>
          </p:nvPicPr>
          <p:blipFill>
            <a:blip r:embed="rId7"/>
            <a:stretch>
              <a:fillRect/>
            </a:stretch>
          </p:blipFill>
          <p:spPr>
            <a:xfrm>
              <a:off x="10004734" y="4149183"/>
              <a:ext cx="1196434" cy="1263805"/>
            </a:xfrm>
            <a:prstGeom prst="rect">
              <a:avLst/>
            </a:prstGeom>
          </p:spPr>
        </p:pic>
      </p:grpSp>
    </p:spTree>
    <p:extLst>
      <p:ext uri="{BB962C8B-B14F-4D97-AF65-F5344CB8AC3E}">
        <p14:creationId xmlns:p14="http://schemas.microsoft.com/office/powerpoint/2010/main" val="1090086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5180-E0DA-4CA2-BA61-0FC2BB0738A1}"/>
              </a:ext>
            </a:extLst>
          </p:cNvPr>
          <p:cNvSpPr>
            <a:spLocks noGrp="1"/>
          </p:cNvSpPr>
          <p:nvPr>
            <p:ph type="title"/>
          </p:nvPr>
        </p:nvSpPr>
        <p:spPr/>
        <p:txBody>
          <a:bodyPr/>
          <a:lstStyle/>
          <a:p>
            <a:pPr algn="ctr"/>
            <a:r>
              <a:rPr lang="en-GB"/>
              <a:t>Introduction</a:t>
            </a:r>
            <a:endParaRPr lang="en-GB">
              <a:cs typeface="Calibri Light"/>
            </a:endParaRPr>
          </a:p>
        </p:txBody>
      </p:sp>
      <p:sp>
        <p:nvSpPr>
          <p:cNvPr id="3" name="Content Placeholder 2">
            <a:extLst>
              <a:ext uri="{FF2B5EF4-FFF2-40B4-BE49-F238E27FC236}">
                <a16:creationId xmlns:a16="http://schemas.microsoft.com/office/drawing/2014/main" id="{9F1D8DE5-1BA7-4DCC-BB90-D0359564455C}"/>
              </a:ext>
            </a:extLst>
          </p:cNvPr>
          <p:cNvSpPr>
            <a:spLocks noGrp="1"/>
          </p:cNvSpPr>
          <p:nvPr>
            <p:ph idx="1"/>
          </p:nvPr>
        </p:nvSpPr>
        <p:spPr/>
        <p:txBody>
          <a:bodyPr vert="horz" lIns="91440" tIns="45720" rIns="91440" bIns="45720" rtlCol="0" anchor="t">
            <a:normAutofit/>
          </a:bodyPr>
          <a:lstStyle/>
          <a:p>
            <a:pPr marL="0" indent="0">
              <a:buNone/>
            </a:pPr>
            <a:endParaRPr lang="en-GB">
              <a:cs typeface="Calibri"/>
            </a:endParaRPr>
          </a:p>
          <a:p>
            <a:endParaRPr lang="en-GB">
              <a:cs typeface="Calibri"/>
            </a:endParaRPr>
          </a:p>
        </p:txBody>
      </p:sp>
      <p:sp>
        <p:nvSpPr>
          <p:cNvPr id="4" name="TextBox 3">
            <a:extLst>
              <a:ext uri="{FF2B5EF4-FFF2-40B4-BE49-F238E27FC236}">
                <a16:creationId xmlns:a16="http://schemas.microsoft.com/office/drawing/2014/main" id="{AB87A34B-1B22-4D91-AD98-0E119752253C}"/>
              </a:ext>
            </a:extLst>
          </p:cNvPr>
          <p:cNvSpPr txBox="1"/>
          <p:nvPr/>
        </p:nvSpPr>
        <p:spPr>
          <a:xfrm>
            <a:off x="698740" y="1820174"/>
            <a:ext cx="1080889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cs typeface="Calibri"/>
              </a:rPr>
              <a:t>Retrofit for wide range of available boards</a:t>
            </a:r>
          </a:p>
          <a:p>
            <a:pPr marL="285750" indent="-285750">
              <a:buFont typeface="Arial"/>
              <a:buChar char="•"/>
            </a:pPr>
            <a:r>
              <a:rPr lang="en-US" sz="2800">
                <a:cs typeface="Calibri"/>
              </a:rPr>
              <a:t>Commuting and recreation</a:t>
            </a:r>
          </a:p>
          <a:p>
            <a:pPr marL="285750" indent="-285750">
              <a:buFont typeface="Arial"/>
              <a:buChar char="•"/>
            </a:pPr>
            <a:r>
              <a:rPr lang="en-US" sz="2800">
                <a:cs typeface="Calibri"/>
              </a:rPr>
              <a:t>Predicted Load: 120kg </a:t>
            </a:r>
          </a:p>
          <a:p>
            <a:pPr marL="285750" indent="-285750">
              <a:buFont typeface="Arial"/>
              <a:buChar char="•"/>
            </a:pPr>
            <a:r>
              <a:rPr lang="en-US" sz="2800">
                <a:cs typeface="Calibri"/>
              </a:rPr>
              <a:t>High performance</a:t>
            </a:r>
          </a:p>
          <a:p>
            <a:pPr marL="285750" indent="-285750">
              <a:buFont typeface="Arial"/>
              <a:buChar char="•"/>
            </a:pPr>
            <a:r>
              <a:rPr lang="en-US" sz="2800">
                <a:cs typeface="Calibri"/>
              </a:rPr>
              <a:t>Maximum Range: 15km</a:t>
            </a:r>
          </a:p>
          <a:p>
            <a:pPr marL="285750" indent="-285750">
              <a:buFont typeface="Arial"/>
              <a:buChar char="•"/>
            </a:pPr>
            <a:r>
              <a:rPr lang="en-US" sz="2800">
                <a:cs typeface="Calibri"/>
              </a:rPr>
              <a:t>Top Speed: 15m/s on flat, 8m/s on max gradient</a:t>
            </a:r>
          </a:p>
          <a:p>
            <a:pPr marL="285750" indent="-285750">
              <a:buFont typeface="Arial"/>
              <a:buChar char="•"/>
            </a:pPr>
            <a:r>
              <a:rPr lang="en-US" sz="2800">
                <a:cs typeface="Calibri"/>
              </a:rPr>
              <a:t>Weight: 8kg</a:t>
            </a:r>
          </a:p>
          <a:p>
            <a:pPr marL="285750" indent="-285750">
              <a:buFont typeface="Arial"/>
              <a:buChar char="•"/>
            </a:pPr>
            <a:endParaRPr lang="en-US" sz="2800">
              <a:cs typeface="Calibri"/>
            </a:endParaRPr>
          </a:p>
          <a:p>
            <a:pPr marL="285750" indent="-285750">
              <a:buFont typeface="Arial"/>
              <a:buChar char="•"/>
            </a:pPr>
            <a:endParaRPr lang="en-US" sz="2800">
              <a:cs typeface="Calibri"/>
            </a:endParaRPr>
          </a:p>
          <a:p>
            <a:endParaRPr lang="en-US" sz="2800">
              <a:cs typeface="Calibri"/>
            </a:endParaRPr>
          </a:p>
        </p:txBody>
      </p:sp>
    </p:spTree>
    <p:extLst>
      <p:ext uri="{BB962C8B-B14F-4D97-AF65-F5344CB8AC3E}">
        <p14:creationId xmlns:p14="http://schemas.microsoft.com/office/powerpoint/2010/main" val="275639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A956-30FC-44FB-AE0E-D05AFBC87E98}"/>
              </a:ext>
            </a:extLst>
          </p:cNvPr>
          <p:cNvSpPr>
            <a:spLocks noGrp="1"/>
          </p:cNvSpPr>
          <p:nvPr>
            <p:ph type="title"/>
          </p:nvPr>
        </p:nvSpPr>
        <p:spPr/>
        <p:txBody>
          <a:bodyPr/>
          <a:lstStyle/>
          <a:p>
            <a:r>
              <a:rPr lang="en-US">
                <a:cs typeface="Calibri Light"/>
              </a:rPr>
              <a:t>Motor</a:t>
            </a:r>
            <a:endParaRPr lang="en-US"/>
          </a:p>
        </p:txBody>
      </p:sp>
      <p:graphicFrame>
        <p:nvGraphicFramePr>
          <p:cNvPr id="6" name="Table 6">
            <a:extLst>
              <a:ext uri="{FF2B5EF4-FFF2-40B4-BE49-F238E27FC236}">
                <a16:creationId xmlns:a16="http://schemas.microsoft.com/office/drawing/2014/main" id="{694A26CB-45C0-42EF-8AF2-63ED7DD70060}"/>
              </a:ext>
            </a:extLst>
          </p:cNvPr>
          <p:cNvGraphicFramePr>
            <a:graphicFrameLocks noGrp="1"/>
          </p:cNvGraphicFramePr>
          <p:nvPr>
            <p:ph idx="1"/>
            <p:extLst>
              <p:ext uri="{D42A27DB-BD31-4B8C-83A1-F6EECF244321}">
                <p14:modId xmlns:p14="http://schemas.microsoft.com/office/powerpoint/2010/main" val="3166531861"/>
              </p:ext>
            </p:extLst>
          </p:nvPr>
        </p:nvGraphicFramePr>
        <p:xfrm>
          <a:off x="838200" y="1825625"/>
          <a:ext cx="10515599" cy="4380540"/>
        </p:xfrm>
        <a:graphic>
          <a:graphicData uri="http://schemas.openxmlformats.org/drawingml/2006/table">
            <a:tbl>
              <a:tblPr firstRow="1" bandRow="1">
                <a:tableStyleId>{5940675A-B579-460E-94D1-54222C63F5DA}</a:tableStyleId>
              </a:tblPr>
              <a:tblGrid>
                <a:gridCol w="1991032">
                  <a:extLst>
                    <a:ext uri="{9D8B030D-6E8A-4147-A177-3AD203B41FA5}">
                      <a16:colId xmlns:a16="http://schemas.microsoft.com/office/drawing/2014/main" val="3078208071"/>
                    </a:ext>
                  </a:extLst>
                </a:gridCol>
                <a:gridCol w="8524567">
                  <a:extLst>
                    <a:ext uri="{9D8B030D-6E8A-4147-A177-3AD203B41FA5}">
                      <a16:colId xmlns:a16="http://schemas.microsoft.com/office/drawing/2014/main" val="1229438302"/>
                    </a:ext>
                  </a:extLst>
                </a:gridCol>
              </a:tblGrid>
              <a:tr h="1460180">
                <a:tc>
                  <a:txBody>
                    <a:bodyPr/>
                    <a:lstStyle/>
                    <a:p>
                      <a:pPr algn="ctr"/>
                      <a:r>
                        <a:rPr lang="en-US"/>
                        <a:t>AC Induction</a:t>
                      </a:r>
                    </a:p>
                  </a:txBody>
                  <a:tcPr anchor="ctr"/>
                </a:tc>
                <a:tc>
                  <a:txBody>
                    <a:bodyPr/>
                    <a:lstStyle/>
                    <a:p>
                      <a:pPr algn="ctr"/>
                      <a:r>
                        <a:rPr lang="en-US"/>
                        <a:t>Efficient</a:t>
                      </a:r>
                    </a:p>
                    <a:p>
                      <a:pPr lvl="0" algn="ctr">
                        <a:buNone/>
                      </a:pPr>
                      <a:r>
                        <a:rPr lang="en-US"/>
                        <a:t>Quiet</a:t>
                      </a:r>
                    </a:p>
                    <a:p>
                      <a:pPr lvl="0" algn="ctr">
                        <a:buNone/>
                      </a:pPr>
                      <a:r>
                        <a:rPr lang="en-US"/>
                        <a:t>Hard to control</a:t>
                      </a:r>
                    </a:p>
                    <a:p>
                      <a:pPr lvl="0" algn="ctr">
                        <a:buNone/>
                      </a:pPr>
                      <a:r>
                        <a:rPr lang="en-US"/>
                        <a:t>High torque at startup</a:t>
                      </a:r>
                    </a:p>
                  </a:txBody>
                  <a:tcPr anchor="ctr"/>
                </a:tc>
                <a:extLst>
                  <a:ext uri="{0D108BD9-81ED-4DB2-BD59-A6C34878D82A}">
                    <a16:rowId xmlns:a16="http://schemas.microsoft.com/office/drawing/2014/main" val="535336677"/>
                  </a:ext>
                </a:extLst>
              </a:tr>
              <a:tr h="1460180">
                <a:tc>
                  <a:txBody>
                    <a:bodyPr/>
                    <a:lstStyle/>
                    <a:p>
                      <a:pPr algn="ctr"/>
                      <a:r>
                        <a:rPr lang="en-US"/>
                        <a:t>DC Brushed</a:t>
                      </a:r>
                    </a:p>
                  </a:txBody>
                  <a:tcPr anchor="ctr"/>
                </a:tc>
                <a:tc>
                  <a:txBody>
                    <a:bodyPr/>
                    <a:lstStyle/>
                    <a:p>
                      <a:pPr algn="ctr"/>
                      <a:r>
                        <a:rPr lang="en-US"/>
                        <a:t>Easy Control</a:t>
                      </a:r>
                    </a:p>
                    <a:p>
                      <a:pPr lvl="0" algn="ctr">
                        <a:buNone/>
                      </a:pPr>
                      <a:r>
                        <a:rPr lang="en-US"/>
                        <a:t>Inefficient</a:t>
                      </a:r>
                    </a:p>
                    <a:p>
                      <a:pPr lvl="0" algn="ctr">
                        <a:buNone/>
                      </a:pPr>
                      <a:r>
                        <a:rPr lang="en-US"/>
                        <a:t>High Speed</a:t>
                      </a:r>
                    </a:p>
                  </a:txBody>
                  <a:tcPr anchor="ctr"/>
                </a:tc>
                <a:extLst>
                  <a:ext uri="{0D108BD9-81ED-4DB2-BD59-A6C34878D82A}">
                    <a16:rowId xmlns:a16="http://schemas.microsoft.com/office/drawing/2014/main" val="321671492"/>
                  </a:ext>
                </a:extLst>
              </a:tr>
              <a:tr h="1460180">
                <a:tc>
                  <a:txBody>
                    <a:bodyPr/>
                    <a:lstStyle/>
                    <a:p>
                      <a:pPr algn="ctr"/>
                      <a:r>
                        <a:rPr lang="en-US"/>
                        <a:t>DC Brushless</a:t>
                      </a:r>
                    </a:p>
                  </a:txBody>
                  <a:tcPr anchor="ctr">
                    <a:solidFill>
                      <a:schemeClr val="accent6">
                        <a:lumMod val="40000"/>
                        <a:lumOff val="60000"/>
                      </a:schemeClr>
                    </a:solidFill>
                  </a:tcPr>
                </a:tc>
                <a:tc>
                  <a:txBody>
                    <a:bodyPr/>
                    <a:lstStyle/>
                    <a:p>
                      <a:pPr algn="ctr"/>
                      <a:r>
                        <a:rPr lang="en-US"/>
                        <a:t>Easy Maintenance</a:t>
                      </a:r>
                    </a:p>
                    <a:p>
                      <a:pPr lvl="0" algn="ctr">
                        <a:buNone/>
                      </a:pPr>
                      <a:r>
                        <a:rPr lang="en-US"/>
                        <a:t>Long Lifespan</a:t>
                      </a:r>
                    </a:p>
                    <a:p>
                      <a:pPr lvl="0" algn="ctr">
                        <a:buNone/>
                      </a:pPr>
                      <a:r>
                        <a:rPr lang="en-US"/>
                        <a:t>Easy Control</a:t>
                      </a:r>
                    </a:p>
                    <a:p>
                      <a:pPr lvl="0" algn="ctr">
                        <a:buNone/>
                      </a:pPr>
                      <a:r>
                        <a:rPr lang="en-US"/>
                        <a:t>Efficient</a:t>
                      </a:r>
                    </a:p>
                  </a:txBody>
                  <a:tcPr anchor="ctr">
                    <a:solidFill>
                      <a:schemeClr val="accent6">
                        <a:lumMod val="40000"/>
                        <a:lumOff val="60000"/>
                      </a:schemeClr>
                    </a:solidFill>
                  </a:tcPr>
                </a:tc>
                <a:extLst>
                  <a:ext uri="{0D108BD9-81ED-4DB2-BD59-A6C34878D82A}">
                    <a16:rowId xmlns:a16="http://schemas.microsoft.com/office/drawing/2014/main" val="2764303310"/>
                  </a:ext>
                </a:extLst>
              </a:tr>
            </a:tbl>
          </a:graphicData>
        </a:graphic>
      </p:graphicFrame>
    </p:spTree>
    <p:extLst>
      <p:ext uri="{BB962C8B-B14F-4D97-AF65-F5344CB8AC3E}">
        <p14:creationId xmlns:p14="http://schemas.microsoft.com/office/powerpoint/2010/main" val="1072835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D79F-91F4-4F04-966E-23E082FAA538}"/>
              </a:ext>
            </a:extLst>
          </p:cNvPr>
          <p:cNvSpPr>
            <a:spLocks noGrp="1"/>
          </p:cNvSpPr>
          <p:nvPr>
            <p:ph type="title"/>
          </p:nvPr>
        </p:nvSpPr>
        <p:spPr/>
        <p:txBody>
          <a:bodyPr/>
          <a:lstStyle/>
          <a:p>
            <a:r>
              <a:rPr lang="en-US">
                <a:cs typeface="Calibri Light"/>
              </a:rPr>
              <a:t>Drive Circuitry</a:t>
            </a:r>
          </a:p>
        </p:txBody>
      </p:sp>
      <p:pic>
        <p:nvPicPr>
          <p:cNvPr id="4" name="Picture 4" descr="A picture containing black, car, sitting, silver&#10;&#10;Description generated with very high confidence">
            <a:extLst>
              <a:ext uri="{FF2B5EF4-FFF2-40B4-BE49-F238E27FC236}">
                <a16:creationId xmlns:a16="http://schemas.microsoft.com/office/drawing/2014/main" id="{B4B951BA-71FD-4B4C-AB22-B096C9764A3B}"/>
              </a:ext>
            </a:extLst>
          </p:cNvPr>
          <p:cNvPicPr>
            <a:picLocks noGrp="1" noChangeAspect="1"/>
          </p:cNvPicPr>
          <p:nvPr>
            <p:ph idx="1"/>
          </p:nvPr>
        </p:nvPicPr>
        <p:blipFill>
          <a:blip r:embed="rId3"/>
          <a:stretch>
            <a:fillRect/>
          </a:stretch>
        </p:blipFill>
        <p:spPr>
          <a:xfrm>
            <a:off x="598292" y="1496176"/>
            <a:ext cx="3469362" cy="2317142"/>
          </a:xfrm>
        </p:spPr>
      </p:pic>
      <p:pic>
        <p:nvPicPr>
          <p:cNvPr id="10" name="Picture 11" descr="A picture containing game&#10;&#10;Description generated with very high confidence">
            <a:extLst>
              <a:ext uri="{FF2B5EF4-FFF2-40B4-BE49-F238E27FC236}">
                <a16:creationId xmlns:a16="http://schemas.microsoft.com/office/drawing/2014/main" id="{761B56D8-4332-4594-A225-FED3A1DF0550}"/>
              </a:ext>
            </a:extLst>
          </p:cNvPr>
          <p:cNvPicPr>
            <a:picLocks noChangeAspect="1"/>
          </p:cNvPicPr>
          <p:nvPr/>
        </p:nvPicPr>
        <p:blipFill rotWithShape="1">
          <a:blip r:embed="rId4"/>
          <a:srcRect b="14979"/>
          <a:stretch/>
        </p:blipFill>
        <p:spPr>
          <a:xfrm>
            <a:off x="7649055" y="4132092"/>
            <a:ext cx="4353295" cy="2456496"/>
          </a:xfrm>
          <a:prstGeom prst="rect">
            <a:avLst/>
          </a:prstGeom>
        </p:spPr>
      </p:pic>
      <p:sp>
        <p:nvSpPr>
          <p:cNvPr id="14" name="TextBox 13">
            <a:extLst>
              <a:ext uri="{FF2B5EF4-FFF2-40B4-BE49-F238E27FC236}">
                <a16:creationId xmlns:a16="http://schemas.microsoft.com/office/drawing/2014/main" id="{6E4E3C4C-7701-486B-9A10-F335533E8AA0}"/>
              </a:ext>
            </a:extLst>
          </p:cNvPr>
          <p:cNvSpPr txBox="1"/>
          <p:nvPr/>
        </p:nvSpPr>
        <p:spPr>
          <a:xfrm>
            <a:off x="4122326" y="1497660"/>
            <a:ext cx="622393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Torque Boards 6374 190KV Motor:</a:t>
            </a:r>
            <a:endParaRPr lang="en-US">
              <a:cs typeface="Calibri"/>
            </a:endParaRPr>
          </a:p>
          <a:p>
            <a:pPr marL="285750" indent="-285750">
              <a:buFont typeface="Arial"/>
              <a:buChar char="•"/>
            </a:pPr>
            <a:r>
              <a:rPr lang="en-US">
                <a:cs typeface="Calibri"/>
              </a:rPr>
              <a:t>Maximum Current: 80A</a:t>
            </a:r>
          </a:p>
          <a:p>
            <a:pPr marL="285750" indent="-285750">
              <a:buFont typeface="Arial"/>
              <a:buChar char="•"/>
            </a:pPr>
            <a:r>
              <a:rPr lang="en-US">
                <a:cs typeface="Calibri"/>
              </a:rPr>
              <a:t>Maximum Voltage: 12s (A 12 cell LiPo)</a:t>
            </a:r>
          </a:p>
          <a:p>
            <a:pPr marL="285750" indent="-285750">
              <a:buFont typeface="Arial"/>
              <a:buChar char="•"/>
            </a:pPr>
            <a:r>
              <a:rPr lang="en-US">
                <a:cs typeface="Calibri"/>
              </a:rPr>
              <a:t>Maximum Torque: 3.57 Nm</a:t>
            </a:r>
          </a:p>
          <a:p>
            <a:pPr marL="285750" indent="-285750">
              <a:buFont typeface="Arial"/>
              <a:buChar char="•"/>
            </a:pPr>
            <a:r>
              <a:rPr lang="en-US">
                <a:cs typeface="Calibri"/>
              </a:rPr>
              <a:t>Integrated Hall Effect sensor.</a:t>
            </a:r>
          </a:p>
          <a:p>
            <a:pPr marL="285750" indent="-285750">
              <a:buFont typeface="Arial"/>
              <a:buChar char="•"/>
            </a:pPr>
            <a:r>
              <a:rPr lang="en-US">
                <a:cs typeface="Calibri"/>
              </a:rPr>
              <a:t>Manufacturer Recommended ESC: 1</a:t>
            </a:r>
            <a:r>
              <a:rPr lang="en-US"/>
              <a:t>2S 120A Car ESC</a:t>
            </a:r>
            <a:endParaRPr lang="en-US">
              <a:cs typeface="Calibri"/>
            </a:endParaRPr>
          </a:p>
        </p:txBody>
      </p:sp>
      <p:sp>
        <p:nvSpPr>
          <p:cNvPr id="26" name="TextBox 25">
            <a:extLst>
              <a:ext uri="{FF2B5EF4-FFF2-40B4-BE49-F238E27FC236}">
                <a16:creationId xmlns:a16="http://schemas.microsoft.com/office/drawing/2014/main" id="{364B4328-A716-482B-AF72-B7BA173DB753}"/>
              </a:ext>
            </a:extLst>
          </p:cNvPr>
          <p:cNvSpPr txBox="1"/>
          <p:nvPr/>
        </p:nvSpPr>
        <p:spPr>
          <a:xfrm>
            <a:off x="1806105" y="4574117"/>
            <a:ext cx="565949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12S 120A Car ESC:</a:t>
            </a:r>
            <a:endParaRPr lang="en-US">
              <a:cs typeface="Calibri"/>
            </a:endParaRPr>
          </a:p>
          <a:p>
            <a:pPr marL="285750" indent="-285750">
              <a:buFont typeface="Arial"/>
              <a:buChar char="•"/>
            </a:pPr>
            <a:r>
              <a:rPr lang="en-US">
                <a:cs typeface="Calibri"/>
              </a:rPr>
              <a:t>Continuous Current Rating: 120A</a:t>
            </a:r>
            <a:endParaRPr lang="en-US" b="1">
              <a:cs typeface="Calibri"/>
            </a:endParaRPr>
          </a:p>
          <a:p>
            <a:pPr marL="285750" indent="-285750">
              <a:buFont typeface="Arial"/>
              <a:buChar char="•"/>
            </a:pPr>
            <a:r>
              <a:rPr lang="en-US">
                <a:cs typeface="Calibri"/>
              </a:rPr>
              <a:t>Burst Current Rating: 1080A (10 sec max)</a:t>
            </a:r>
          </a:p>
          <a:p>
            <a:pPr marL="285750" indent="-285750">
              <a:buFont typeface="Arial"/>
              <a:buChar char="•"/>
            </a:pPr>
            <a:r>
              <a:rPr lang="en-US">
                <a:cs typeface="Calibri"/>
              </a:rPr>
              <a:t>Maximum Voltage: 12s</a:t>
            </a:r>
          </a:p>
          <a:p>
            <a:pPr marL="285750" indent="-285750">
              <a:buFont typeface="Arial"/>
              <a:buChar char="•"/>
            </a:pPr>
            <a:r>
              <a:rPr lang="en-US">
                <a:cs typeface="Calibri"/>
              </a:rPr>
              <a:t>Forward and reverse capability</a:t>
            </a:r>
          </a:p>
          <a:p>
            <a:pPr marL="285750" indent="-285750">
              <a:buFont typeface="Arial"/>
              <a:buChar char="•"/>
            </a:pPr>
            <a:r>
              <a:rPr lang="en-US">
                <a:cs typeface="Calibri"/>
              </a:rPr>
              <a:t>PWM Control</a:t>
            </a:r>
          </a:p>
          <a:p>
            <a:pPr marL="285750" indent="-285750">
              <a:buFont typeface="Arial"/>
              <a:buChar char="•"/>
            </a:pPr>
            <a:endParaRPr lang="en-US">
              <a:cs typeface="Calibri"/>
            </a:endParaRPr>
          </a:p>
        </p:txBody>
      </p:sp>
      <p:sp>
        <p:nvSpPr>
          <p:cNvPr id="3" name="TextBox 2">
            <a:extLst>
              <a:ext uri="{FF2B5EF4-FFF2-40B4-BE49-F238E27FC236}">
                <a16:creationId xmlns:a16="http://schemas.microsoft.com/office/drawing/2014/main" id="{D16D0CFD-F29C-49B1-9D38-1CDC228792A7}"/>
              </a:ext>
            </a:extLst>
          </p:cNvPr>
          <p:cNvSpPr txBox="1"/>
          <p:nvPr/>
        </p:nvSpPr>
        <p:spPr>
          <a:xfrm>
            <a:off x="517237" y="3421349"/>
            <a:ext cx="3940438" cy="369332"/>
          </a:xfrm>
          <a:prstGeom prst="rect">
            <a:avLst/>
          </a:prstGeom>
          <a:noFill/>
        </p:spPr>
        <p:txBody>
          <a:bodyPr wrap="none" rtlCol="0">
            <a:spAutoFit/>
          </a:bodyPr>
          <a:lstStyle/>
          <a:p>
            <a:r>
              <a:rPr lang="en-GB"/>
              <a:t>Image from </a:t>
            </a:r>
            <a:r>
              <a:rPr lang="en-GB">
                <a:hlinkClick r:id="rId5"/>
              </a:rPr>
              <a:t>DIY Electric Skateboard.com</a:t>
            </a:r>
            <a:endParaRPr lang="en-GB"/>
          </a:p>
        </p:txBody>
      </p:sp>
      <p:sp>
        <p:nvSpPr>
          <p:cNvPr id="8" name="TextBox 7">
            <a:extLst>
              <a:ext uri="{FF2B5EF4-FFF2-40B4-BE49-F238E27FC236}">
                <a16:creationId xmlns:a16="http://schemas.microsoft.com/office/drawing/2014/main" id="{DAD3803F-856A-4D15-9A51-7F3AE5F7DE88}"/>
              </a:ext>
            </a:extLst>
          </p:cNvPr>
          <p:cNvSpPr txBox="1"/>
          <p:nvPr/>
        </p:nvSpPr>
        <p:spPr>
          <a:xfrm>
            <a:off x="7984837" y="6403922"/>
            <a:ext cx="3940438" cy="369332"/>
          </a:xfrm>
          <a:prstGeom prst="rect">
            <a:avLst/>
          </a:prstGeom>
          <a:noFill/>
        </p:spPr>
        <p:txBody>
          <a:bodyPr wrap="none" rtlCol="0">
            <a:spAutoFit/>
          </a:bodyPr>
          <a:lstStyle/>
          <a:p>
            <a:r>
              <a:rPr lang="en-GB"/>
              <a:t>Image from </a:t>
            </a:r>
            <a:r>
              <a:rPr lang="en-GB">
                <a:hlinkClick r:id="rId6"/>
              </a:rPr>
              <a:t>DIY Electric Skateboard.com</a:t>
            </a:r>
            <a:endParaRPr lang="en-GB"/>
          </a:p>
        </p:txBody>
      </p:sp>
    </p:spTree>
    <p:extLst>
      <p:ext uri="{BB962C8B-B14F-4D97-AF65-F5344CB8AC3E}">
        <p14:creationId xmlns:p14="http://schemas.microsoft.com/office/powerpoint/2010/main" val="2484719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26D1-10A4-47D7-B920-9AF19DE0A7A9}"/>
              </a:ext>
            </a:extLst>
          </p:cNvPr>
          <p:cNvSpPr>
            <a:spLocks noGrp="1"/>
          </p:cNvSpPr>
          <p:nvPr>
            <p:ph type="title"/>
          </p:nvPr>
        </p:nvSpPr>
        <p:spPr/>
        <p:txBody>
          <a:bodyPr/>
          <a:lstStyle/>
          <a:p>
            <a:r>
              <a:rPr lang="en-US">
                <a:cs typeface="Calibri Light"/>
              </a:rPr>
              <a:t>Pressure Pad Throttle Control</a:t>
            </a:r>
            <a:endParaRPr lang="en-US"/>
          </a:p>
        </p:txBody>
      </p:sp>
      <p:sp>
        <p:nvSpPr>
          <p:cNvPr id="3" name="Content Placeholder 2">
            <a:extLst>
              <a:ext uri="{FF2B5EF4-FFF2-40B4-BE49-F238E27FC236}">
                <a16:creationId xmlns:a16="http://schemas.microsoft.com/office/drawing/2014/main" id="{282FFA13-327B-4185-9BF9-151FC3065705}"/>
              </a:ext>
            </a:extLst>
          </p:cNvPr>
          <p:cNvSpPr>
            <a:spLocks noGrp="1"/>
          </p:cNvSpPr>
          <p:nvPr>
            <p:ph idx="1"/>
          </p:nvPr>
        </p:nvSpPr>
        <p:spPr/>
        <p:txBody>
          <a:bodyPr vert="horz" lIns="91440" tIns="45720" rIns="91440" bIns="45720" rtlCol="0" anchor="t">
            <a:normAutofit/>
          </a:bodyPr>
          <a:lstStyle/>
          <a:p>
            <a:r>
              <a:rPr lang="en-US">
                <a:cs typeface="Calibri"/>
              </a:rPr>
              <a:t>Already an existing technology, used on </a:t>
            </a:r>
            <a:r>
              <a:rPr lang="en-US" err="1">
                <a:cs typeface="Calibri"/>
              </a:rPr>
              <a:t>OneWheel</a:t>
            </a:r>
            <a:endParaRPr lang="en-US">
              <a:cs typeface="Calibri"/>
            </a:endParaRPr>
          </a:p>
          <a:p>
            <a:r>
              <a:rPr lang="en-US">
                <a:cs typeface="Calibri"/>
              </a:rPr>
              <a:t>Measures the weight distribution of the rider</a:t>
            </a:r>
          </a:p>
          <a:p>
            <a:r>
              <a:rPr lang="en-US">
                <a:cs typeface="Calibri"/>
              </a:rPr>
              <a:t>Lean forward accelerates, lean back decelerates</a:t>
            </a:r>
          </a:p>
          <a:p>
            <a:r>
              <a:rPr lang="en-US">
                <a:cs typeface="Calibri"/>
              </a:rPr>
              <a:t>Less complex to develop than the handheld wireless remote used by Boosted</a:t>
            </a:r>
          </a:p>
          <a:p>
            <a:r>
              <a:rPr lang="en-US">
                <a:cs typeface="Calibri"/>
              </a:rPr>
              <a:t>Can detect rider dismount (stop the board)</a:t>
            </a:r>
          </a:p>
        </p:txBody>
      </p:sp>
      <p:pic>
        <p:nvPicPr>
          <p:cNvPr id="4" name="Picture 4" descr="A close up of electronics&#10;&#10;Description generated with high confidence">
            <a:extLst>
              <a:ext uri="{FF2B5EF4-FFF2-40B4-BE49-F238E27FC236}">
                <a16:creationId xmlns:a16="http://schemas.microsoft.com/office/drawing/2014/main" id="{CCBCCDA8-152D-4ACD-B4EB-E2071CCD7A49}"/>
              </a:ext>
            </a:extLst>
          </p:cNvPr>
          <p:cNvPicPr>
            <a:picLocks noChangeAspect="1"/>
          </p:cNvPicPr>
          <p:nvPr/>
        </p:nvPicPr>
        <p:blipFill>
          <a:blip r:embed="rId3"/>
          <a:stretch>
            <a:fillRect/>
          </a:stretch>
        </p:blipFill>
        <p:spPr>
          <a:xfrm>
            <a:off x="8684919" y="125690"/>
            <a:ext cx="3526076" cy="2349574"/>
          </a:xfrm>
          <a:prstGeom prst="rect">
            <a:avLst/>
          </a:prstGeom>
        </p:spPr>
      </p:pic>
      <p:pic>
        <p:nvPicPr>
          <p:cNvPr id="6" name="Picture 6" descr="A hand holding a video game remote control&#10;&#10;Description generated with very high confidence">
            <a:extLst>
              <a:ext uri="{FF2B5EF4-FFF2-40B4-BE49-F238E27FC236}">
                <a16:creationId xmlns:a16="http://schemas.microsoft.com/office/drawing/2014/main" id="{F69530D5-89B7-4891-A684-71815DF914DF}"/>
              </a:ext>
            </a:extLst>
          </p:cNvPr>
          <p:cNvPicPr>
            <a:picLocks noChangeAspect="1"/>
          </p:cNvPicPr>
          <p:nvPr/>
        </p:nvPicPr>
        <p:blipFill>
          <a:blip r:embed="rId4"/>
          <a:stretch>
            <a:fillRect/>
          </a:stretch>
        </p:blipFill>
        <p:spPr>
          <a:xfrm>
            <a:off x="8175511" y="4277396"/>
            <a:ext cx="3901857" cy="2190228"/>
          </a:xfrm>
          <a:prstGeom prst="rect">
            <a:avLst/>
          </a:prstGeom>
        </p:spPr>
      </p:pic>
      <p:pic>
        <p:nvPicPr>
          <p:cNvPr id="7" name="Picture 6">
            <a:extLst>
              <a:ext uri="{FF2B5EF4-FFF2-40B4-BE49-F238E27FC236}">
                <a16:creationId xmlns:a16="http://schemas.microsoft.com/office/drawing/2014/main" id="{87FA7791-E575-4652-92B4-D44D6EC87A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79" y="4675910"/>
            <a:ext cx="2438400" cy="1924050"/>
          </a:xfrm>
          <a:prstGeom prst="rect">
            <a:avLst/>
          </a:prstGeom>
        </p:spPr>
      </p:pic>
      <p:sp>
        <p:nvSpPr>
          <p:cNvPr id="5" name="TextBox 4">
            <a:extLst>
              <a:ext uri="{FF2B5EF4-FFF2-40B4-BE49-F238E27FC236}">
                <a16:creationId xmlns:a16="http://schemas.microsoft.com/office/drawing/2014/main" id="{852905B7-2AA0-4662-A628-72E236AFC22B}"/>
              </a:ext>
            </a:extLst>
          </p:cNvPr>
          <p:cNvSpPr txBox="1"/>
          <p:nvPr/>
        </p:nvSpPr>
        <p:spPr>
          <a:xfrm>
            <a:off x="9028113" y="2211273"/>
            <a:ext cx="2839688" cy="369332"/>
          </a:xfrm>
          <a:prstGeom prst="rect">
            <a:avLst/>
          </a:prstGeom>
          <a:noFill/>
        </p:spPr>
        <p:txBody>
          <a:bodyPr wrap="none" rtlCol="0">
            <a:spAutoFit/>
          </a:bodyPr>
          <a:lstStyle/>
          <a:p>
            <a:r>
              <a:rPr lang="en-GB"/>
              <a:t>Image from </a:t>
            </a:r>
            <a:r>
              <a:rPr lang="en-GB">
                <a:hlinkClick r:id="rId6"/>
              </a:rPr>
              <a:t>Ride&amp;Glide.com</a:t>
            </a:r>
            <a:endParaRPr lang="en-GB"/>
          </a:p>
        </p:txBody>
      </p:sp>
      <p:sp>
        <p:nvSpPr>
          <p:cNvPr id="8" name="TextBox 7">
            <a:extLst>
              <a:ext uri="{FF2B5EF4-FFF2-40B4-BE49-F238E27FC236}">
                <a16:creationId xmlns:a16="http://schemas.microsoft.com/office/drawing/2014/main" id="{67BF0D3C-9339-419B-A984-6060535D8A09}"/>
              </a:ext>
            </a:extLst>
          </p:cNvPr>
          <p:cNvSpPr txBox="1"/>
          <p:nvPr/>
        </p:nvSpPr>
        <p:spPr>
          <a:xfrm>
            <a:off x="0" y="6501319"/>
            <a:ext cx="2791405" cy="369332"/>
          </a:xfrm>
          <a:prstGeom prst="rect">
            <a:avLst/>
          </a:prstGeom>
          <a:noFill/>
        </p:spPr>
        <p:txBody>
          <a:bodyPr wrap="none" rtlCol="0">
            <a:spAutoFit/>
          </a:bodyPr>
          <a:lstStyle/>
          <a:p>
            <a:r>
              <a:rPr lang="en-GB"/>
              <a:t>Image from </a:t>
            </a:r>
            <a:r>
              <a:rPr lang="en-GB">
                <a:hlinkClick r:id="rId7"/>
              </a:rPr>
              <a:t>ArunElectronics</a:t>
            </a:r>
            <a:endParaRPr lang="en-GB"/>
          </a:p>
        </p:txBody>
      </p:sp>
      <p:sp>
        <p:nvSpPr>
          <p:cNvPr id="9" name="TextBox 8">
            <a:extLst>
              <a:ext uri="{FF2B5EF4-FFF2-40B4-BE49-F238E27FC236}">
                <a16:creationId xmlns:a16="http://schemas.microsoft.com/office/drawing/2014/main" id="{1EA7ACE1-E309-4C1D-AD76-F0AA9058F1FB}"/>
              </a:ext>
            </a:extLst>
          </p:cNvPr>
          <p:cNvSpPr txBox="1"/>
          <p:nvPr/>
        </p:nvSpPr>
        <p:spPr>
          <a:xfrm>
            <a:off x="8235054" y="6415294"/>
            <a:ext cx="2384499" cy="369332"/>
          </a:xfrm>
          <a:prstGeom prst="rect">
            <a:avLst/>
          </a:prstGeom>
          <a:noFill/>
        </p:spPr>
        <p:txBody>
          <a:bodyPr wrap="none" rtlCol="0">
            <a:spAutoFit/>
          </a:bodyPr>
          <a:lstStyle/>
          <a:p>
            <a:r>
              <a:rPr lang="en-GB"/>
              <a:t>Image from </a:t>
            </a:r>
            <a:r>
              <a:rPr lang="en-GB">
                <a:hlinkClick r:id="rId8"/>
              </a:rPr>
              <a:t>Tested.com</a:t>
            </a:r>
            <a:endParaRPr lang="en-GB"/>
          </a:p>
        </p:txBody>
      </p:sp>
    </p:spTree>
    <p:extLst>
      <p:ext uri="{BB962C8B-B14F-4D97-AF65-F5344CB8AC3E}">
        <p14:creationId xmlns:p14="http://schemas.microsoft.com/office/powerpoint/2010/main" val="2680445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FEA2E-02F0-46CA-A5BB-9131C3835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109" y="2350275"/>
            <a:ext cx="5386531" cy="4262385"/>
          </a:xfrm>
          <a:prstGeom prst="rect">
            <a:avLst/>
          </a:prstGeom>
        </p:spPr>
      </p:pic>
      <p:sp>
        <p:nvSpPr>
          <p:cNvPr id="2" name="Title 1">
            <a:extLst>
              <a:ext uri="{FF2B5EF4-FFF2-40B4-BE49-F238E27FC236}">
                <a16:creationId xmlns:a16="http://schemas.microsoft.com/office/drawing/2014/main" id="{F59C5912-F230-49A9-9995-5E6F83065C7F}"/>
              </a:ext>
            </a:extLst>
          </p:cNvPr>
          <p:cNvSpPr>
            <a:spLocks noGrp="1"/>
          </p:cNvSpPr>
          <p:nvPr>
            <p:ph type="title"/>
          </p:nvPr>
        </p:nvSpPr>
        <p:spPr/>
        <p:txBody>
          <a:bodyPr/>
          <a:lstStyle/>
          <a:p>
            <a:r>
              <a:rPr lang="en-US">
                <a:cs typeface="Calibri Light"/>
              </a:rPr>
              <a:t>Microcontroller</a:t>
            </a:r>
          </a:p>
        </p:txBody>
      </p:sp>
      <p:sp>
        <p:nvSpPr>
          <p:cNvPr id="3" name="Content Placeholder 2">
            <a:extLst>
              <a:ext uri="{FF2B5EF4-FFF2-40B4-BE49-F238E27FC236}">
                <a16:creationId xmlns:a16="http://schemas.microsoft.com/office/drawing/2014/main" id="{DAE07DA8-346F-4847-B4D5-1A6E5A43F155}"/>
              </a:ext>
            </a:extLst>
          </p:cNvPr>
          <p:cNvSpPr>
            <a:spLocks noGrp="1"/>
          </p:cNvSpPr>
          <p:nvPr>
            <p:ph idx="1"/>
          </p:nvPr>
        </p:nvSpPr>
        <p:spPr/>
        <p:txBody>
          <a:bodyPr vert="horz" lIns="91440" tIns="45720" rIns="91440" bIns="45720" rtlCol="0" anchor="t">
            <a:normAutofit/>
          </a:bodyPr>
          <a:lstStyle/>
          <a:p>
            <a:r>
              <a:rPr lang="en-US">
                <a:cs typeface="Calibri" panose="020F0502020204030204"/>
              </a:rPr>
              <a:t>Need a system to provide PWM signals to ESCs</a:t>
            </a:r>
          </a:p>
          <a:p>
            <a:r>
              <a:rPr lang="en-US">
                <a:cs typeface="Calibri" panose="020F0502020204030204"/>
              </a:rPr>
              <a:t>Maps the throttle input to an acceleration of the motors</a:t>
            </a:r>
          </a:p>
          <a:p>
            <a:r>
              <a:rPr lang="en-US">
                <a:cs typeface="Calibri" panose="020F0502020204030204"/>
              </a:rPr>
              <a:t>Power supply – regulated supply from battery</a:t>
            </a:r>
          </a:p>
          <a:p>
            <a:r>
              <a:rPr lang="en-US">
                <a:cs typeface="Calibri" panose="020F0502020204030204"/>
              </a:rPr>
              <a:t>LCD monitor – debugging and status</a:t>
            </a:r>
          </a:p>
          <a:p>
            <a:endParaRPr lang="en-US">
              <a:cs typeface="Calibri" panose="020F0502020204030204"/>
            </a:endParaRPr>
          </a:p>
        </p:txBody>
      </p:sp>
    </p:spTree>
    <p:extLst>
      <p:ext uri="{BB962C8B-B14F-4D97-AF65-F5344CB8AC3E}">
        <p14:creationId xmlns:p14="http://schemas.microsoft.com/office/powerpoint/2010/main" val="1891137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6706-B0C9-4535-9A36-C9FCA5C4DE76}"/>
              </a:ext>
            </a:extLst>
          </p:cNvPr>
          <p:cNvSpPr>
            <a:spLocks noGrp="1"/>
          </p:cNvSpPr>
          <p:nvPr>
            <p:ph type="title"/>
          </p:nvPr>
        </p:nvSpPr>
        <p:spPr>
          <a:xfrm>
            <a:off x="7889" y="-746"/>
            <a:ext cx="10515600" cy="1325563"/>
          </a:xfrm>
        </p:spPr>
        <p:txBody>
          <a:bodyPr/>
          <a:lstStyle/>
          <a:p>
            <a:r>
              <a:rPr lang="en-US">
                <a:cs typeface="Calibri Light"/>
              </a:rPr>
              <a:t>Block Diagram</a:t>
            </a:r>
            <a:endParaRPr lang="en-US"/>
          </a:p>
        </p:txBody>
      </p:sp>
      <p:pic>
        <p:nvPicPr>
          <p:cNvPr id="6" name="Picture 6" descr="A screenshot of a cell phone&#10;&#10;Description generated with high confidence">
            <a:extLst>
              <a:ext uri="{FF2B5EF4-FFF2-40B4-BE49-F238E27FC236}">
                <a16:creationId xmlns:a16="http://schemas.microsoft.com/office/drawing/2014/main" id="{CA745F39-AE77-4EB1-8A7B-A9AE3D5A97AF}"/>
              </a:ext>
            </a:extLst>
          </p:cNvPr>
          <p:cNvPicPr>
            <a:picLocks noChangeAspect="1"/>
          </p:cNvPicPr>
          <p:nvPr/>
        </p:nvPicPr>
        <p:blipFill>
          <a:blip r:embed="rId2"/>
          <a:stretch>
            <a:fillRect/>
          </a:stretch>
        </p:blipFill>
        <p:spPr>
          <a:xfrm>
            <a:off x="3565098" y="162797"/>
            <a:ext cx="8622826" cy="6537686"/>
          </a:xfrm>
          <a:prstGeom prst="rect">
            <a:avLst/>
          </a:prstGeom>
        </p:spPr>
      </p:pic>
      <p:sp>
        <p:nvSpPr>
          <p:cNvPr id="11" name="TextBox 10">
            <a:extLst>
              <a:ext uri="{FF2B5EF4-FFF2-40B4-BE49-F238E27FC236}">
                <a16:creationId xmlns:a16="http://schemas.microsoft.com/office/drawing/2014/main" id="{3E77D570-44DA-40A3-8B29-6EE3B06EA4BF}"/>
              </a:ext>
            </a:extLst>
          </p:cNvPr>
          <p:cNvSpPr txBox="1"/>
          <p:nvPr/>
        </p:nvSpPr>
        <p:spPr>
          <a:xfrm>
            <a:off x="277811" y="2229353"/>
            <a:ext cx="35929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50v Supply Rail</a:t>
            </a:r>
            <a:endParaRPr lang="en-US">
              <a:cs typeface="Calibri"/>
            </a:endParaRPr>
          </a:p>
          <a:p>
            <a:pPr marL="285750" indent="-285750">
              <a:buFont typeface="Arial"/>
              <a:buChar char="•"/>
            </a:pPr>
            <a:r>
              <a:rPr lang="en-US">
                <a:cs typeface="Calibri"/>
              </a:rPr>
              <a:t>5v Rectified Supply Rail</a:t>
            </a:r>
          </a:p>
        </p:txBody>
      </p:sp>
    </p:spTree>
    <p:extLst>
      <p:ext uri="{BB962C8B-B14F-4D97-AF65-F5344CB8AC3E}">
        <p14:creationId xmlns:p14="http://schemas.microsoft.com/office/powerpoint/2010/main" val="4031438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6706-B0C9-4535-9A36-C9FCA5C4DE76}"/>
              </a:ext>
            </a:extLst>
          </p:cNvPr>
          <p:cNvSpPr>
            <a:spLocks noGrp="1"/>
          </p:cNvSpPr>
          <p:nvPr>
            <p:ph type="title"/>
          </p:nvPr>
        </p:nvSpPr>
        <p:spPr>
          <a:xfrm>
            <a:off x="-1757" y="-746"/>
            <a:ext cx="10515600" cy="1325563"/>
          </a:xfrm>
        </p:spPr>
        <p:txBody>
          <a:bodyPr/>
          <a:lstStyle/>
          <a:p>
            <a:r>
              <a:rPr lang="en-US">
                <a:cs typeface="Calibri Light"/>
              </a:rPr>
              <a:t>Block Diagram</a:t>
            </a:r>
            <a:endParaRPr lang="en-US"/>
          </a:p>
        </p:txBody>
      </p:sp>
      <p:pic>
        <p:nvPicPr>
          <p:cNvPr id="6" name="Picture 6" descr="A screenshot of a cell phone&#10;&#10;Description generated with high confidence">
            <a:extLst>
              <a:ext uri="{FF2B5EF4-FFF2-40B4-BE49-F238E27FC236}">
                <a16:creationId xmlns:a16="http://schemas.microsoft.com/office/drawing/2014/main" id="{CA745F39-AE77-4EB1-8A7B-A9AE3D5A97AF}"/>
              </a:ext>
            </a:extLst>
          </p:cNvPr>
          <p:cNvPicPr>
            <a:picLocks noChangeAspect="1"/>
          </p:cNvPicPr>
          <p:nvPr/>
        </p:nvPicPr>
        <p:blipFill>
          <a:blip r:embed="rId2"/>
          <a:stretch>
            <a:fillRect/>
          </a:stretch>
        </p:blipFill>
        <p:spPr>
          <a:xfrm>
            <a:off x="3565098" y="162797"/>
            <a:ext cx="8622826" cy="6537686"/>
          </a:xfrm>
          <a:prstGeom prst="rect">
            <a:avLst/>
          </a:prstGeom>
        </p:spPr>
      </p:pic>
      <p:sp>
        <p:nvSpPr>
          <p:cNvPr id="3" name="Rectangle 2">
            <a:extLst>
              <a:ext uri="{FF2B5EF4-FFF2-40B4-BE49-F238E27FC236}">
                <a16:creationId xmlns:a16="http://schemas.microsoft.com/office/drawing/2014/main" id="{35497FC6-8DDA-495B-993E-10D91675C057}"/>
              </a:ext>
            </a:extLst>
          </p:cNvPr>
          <p:cNvSpPr/>
          <p:nvPr/>
        </p:nvSpPr>
        <p:spPr>
          <a:xfrm>
            <a:off x="8884280" y="1446663"/>
            <a:ext cx="3280012" cy="21290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62E2CAA-C261-4D18-AC7A-3371D9110F99}"/>
              </a:ext>
            </a:extLst>
          </p:cNvPr>
          <p:cNvSpPr txBox="1"/>
          <p:nvPr/>
        </p:nvSpPr>
        <p:spPr>
          <a:xfrm>
            <a:off x="354842" y="2756848"/>
            <a:ext cx="3930555" cy="1477328"/>
          </a:xfrm>
          <a:prstGeom prst="rect">
            <a:avLst/>
          </a:prstGeom>
          <a:noFill/>
        </p:spPr>
        <p:txBody>
          <a:bodyPr wrap="square" rtlCol="0">
            <a:spAutoFit/>
          </a:bodyPr>
          <a:lstStyle/>
          <a:p>
            <a:r>
              <a:rPr lang="en-GB">
                <a:solidFill>
                  <a:srgbClr val="FF0000"/>
                </a:solidFill>
              </a:rPr>
              <a:t>ESC and Motor Module:</a:t>
            </a:r>
          </a:p>
          <a:p>
            <a:pPr marL="285750" indent="-285750">
              <a:buFont typeface="Arial" panose="020B0604020202020204" pitchFamily="34" charset="0"/>
              <a:buChar char="•"/>
            </a:pPr>
            <a:r>
              <a:rPr lang="en-GB">
                <a:solidFill>
                  <a:srgbClr val="FF0000"/>
                </a:solidFill>
              </a:rPr>
              <a:t>2 Pairs</a:t>
            </a:r>
          </a:p>
          <a:p>
            <a:pPr marL="285750" indent="-285750">
              <a:buFont typeface="Arial" panose="020B0604020202020204" pitchFamily="34" charset="0"/>
              <a:buChar char="•"/>
            </a:pPr>
            <a:r>
              <a:rPr lang="en-GB">
                <a:solidFill>
                  <a:srgbClr val="FF0000"/>
                </a:solidFill>
              </a:rPr>
              <a:t>Controlled by PWM Signal</a:t>
            </a:r>
          </a:p>
          <a:p>
            <a:pPr marL="285750" indent="-285750">
              <a:buFont typeface="Arial" panose="020B0604020202020204" pitchFamily="34" charset="0"/>
              <a:buChar char="•"/>
            </a:pPr>
            <a:r>
              <a:rPr lang="en-GB">
                <a:solidFill>
                  <a:srgbClr val="FF0000"/>
                </a:solidFill>
              </a:rPr>
              <a:t>Hall Effect Sensors to measure rotation speed</a:t>
            </a:r>
          </a:p>
        </p:txBody>
      </p:sp>
    </p:spTree>
    <p:extLst>
      <p:ext uri="{BB962C8B-B14F-4D97-AF65-F5344CB8AC3E}">
        <p14:creationId xmlns:p14="http://schemas.microsoft.com/office/powerpoint/2010/main" val="3800429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6706-B0C9-4535-9A36-C9FCA5C4DE76}"/>
              </a:ext>
            </a:extLst>
          </p:cNvPr>
          <p:cNvSpPr>
            <a:spLocks noGrp="1"/>
          </p:cNvSpPr>
          <p:nvPr>
            <p:ph type="title"/>
          </p:nvPr>
        </p:nvSpPr>
        <p:spPr>
          <a:xfrm>
            <a:off x="-1757" y="-746"/>
            <a:ext cx="10515600" cy="1325563"/>
          </a:xfrm>
        </p:spPr>
        <p:txBody>
          <a:bodyPr/>
          <a:lstStyle/>
          <a:p>
            <a:r>
              <a:rPr lang="en-US">
                <a:cs typeface="Calibri Light"/>
              </a:rPr>
              <a:t>Block Diagram</a:t>
            </a:r>
            <a:endParaRPr lang="en-US"/>
          </a:p>
        </p:txBody>
      </p:sp>
      <p:pic>
        <p:nvPicPr>
          <p:cNvPr id="6" name="Picture 6" descr="A screenshot of a cell phone&#10;&#10;Description generated with high confidence">
            <a:extLst>
              <a:ext uri="{FF2B5EF4-FFF2-40B4-BE49-F238E27FC236}">
                <a16:creationId xmlns:a16="http://schemas.microsoft.com/office/drawing/2014/main" id="{CA745F39-AE77-4EB1-8A7B-A9AE3D5A97AF}"/>
              </a:ext>
            </a:extLst>
          </p:cNvPr>
          <p:cNvPicPr>
            <a:picLocks noChangeAspect="1"/>
          </p:cNvPicPr>
          <p:nvPr/>
        </p:nvPicPr>
        <p:blipFill>
          <a:blip r:embed="rId3"/>
          <a:stretch>
            <a:fillRect/>
          </a:stretch>
        </p:blipFill>
        <p:spPr>
          <a:xfrm>
            <a:off x="3565098" y="162797"/>
            <a:ext cx="8622826" cy="6537686"/>
          </a:xfrm>
          <a:prstGeom prst="rect">
            <a:avLst/>
          </a:prstGeom>
        </p:spPr>
      </p:pic>
      <p:sp>
        <p:nvSpPr>
          <p:cNvPr id="3" name="Rectangle 2">
            <a:extLst>
              <a:ext uri="{FF2B5EF4-FFF2-40B4-BE49-F238E27FC236}">
                <a16:creationId xmlns:a16="http://schemas.microsoft.com/office/drawing/2014/main" id="{35497FC6-8DDA-495B-993E-10D91675C057}"/>
              </a:ext>
            </a:extLst>
          </p:cNvPr>
          <p:cNvSpPr/>
          <p:nvPr/>
        </p:nvSpPr>
        <p:spPr>
          <a:xfrm>
            <a:off x="4640239" y="2881745"/>
            <a:ext cx="6509982" cy="38134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DD8CEF6-47E1-449D-871B-353B42E74897}"/>
              </a:ext>
            </a:extLst>
          </p:cNvPr>
          <p:cNvSpPr txBox="1"/>
          <p:nvPr/>
        </p:nvSpPr>
        <p:spPr>
          <a:xfrm>
            <a:off x="364079" y="3911311"/>
            <a:ext cx="3930555" cy="1754326"/>
          </a:xfrm>
          <a:prstGeom prst="rect">
            <a:avLst/>
          </a:prstGeom>
          <a:noFill/>
        </p:spPr>
        <p:txBody>
          <a:bodyPr wrap="square" rtlCol="0">
            <a:spAutoFit/>
          </a:bodyPr>
          <a:lstStyle/>
          <a:p>
            <a:r>
              <a:rPr lang="en-GB">
                <a:solidFill>
                  <a:srgbClr val="FF0000"/>
                </a:solidFill>
              </a:rPr>
              <a:t>I/O components:</a:t>
            </a:r>
          </a:p>
          <a:p>
            <a:pPr marL="285750" indent="-285750">
              <a:buFont typeface="Arial" panose="020B0604020202020204" pitchFamily="34" charset="0"/>
              <a:buChar char="•"/>
            </a:pPr>
            <a:r>
              <a:rPr lang="en-GB">
                <a:solidFill>
                  <a:srgbClr val="FF0000"/>
                </a:solidFill>
              </a:rPr>
              <a:t>LCD to display battery capacity, speed etc</a:t>
            </a:r>
          </a:p>
          <a:p>
            <a:pPr marL="285750" indent="-285750">
              <a:buFont typeface="Arial" panose="020B0604020202020204" pitchFamily="34" charset="0"/>
              <a:buChar char="•"/>
            </a:pPr>
            <a:r>
              <a:rPr lang="en-GB">
                <a:solidFill>
                  <a:srgbClr val="FF0000"/>
                </a:solidFill>
              </a:rPr>
              <a:t>Buzzer to alert the rider</a:t>
            </a:r>
          </a:p>
          <a:p>
            <a:pPr marL="285750" indent="-285750">
              <a:buFont typeface="Arial" panose="020B0604020202020204" pitchFamily="34" charset="0"/>
              <a:buChar char="•"/>
            </a:pPr>
            <a:r>
              <a:rPr lang="en-GB">
                <a:solidFill>
                  <a:srgbClr val="FF0000"/>
                </a:solidFill>
              </a:rPr>
              <a:t>Headlights for riding at night</a:t>
            </a:r>
          </a:p>
          <a:p>
            <a:pPr marL="285750" indent="-285750">
              <a:buFont typeface="Arial" panose="020B0604020202020204" pitchFamily="34" charset="0"/>
              <a:buChar char="•"/>
            </a:pPr>
            <a:r>
              <a:rPr lang="en-GB">
                <a:solidFill>
                  <a:srgbClr val="FF0000"/>
                </a:solidFill>
              </a:rPr>
              <a:t>Pressure pads for throttle control</a:t>
            </a:r>
          </a:p>
        </p:txBody>
      </p:sp>
      <p:sp>
        <p:nvSpPr>
          <p:cNvPr id="8" name="TextBox 7">
            <a:extLst>
              <a:ext uri="{FF2B5EF4-FFF2-40B4-BE49-F238E27FC236}">
                <a16:creationId xmlns:a16="http://schemas.microsoft.com/office/drawing/2014/main" id="{5B8AC7BF-AA4E-4C06-A9EB-961448BFEEAF}"/>
              </a:ext>
            </a:extLst>
          </p:cNvPr>
          <p:cNvSpPr txBox="1"/>
          <p:nvPr/>
        </p:nvSpPr>
        <p:spPr>
          <a:xfrm>
            <a:off x="364079" y="2156985"/>
            <a:ext cx="3930555" cy="1754326"/>
          </a:xfrm>
          <a:prstGeom prst="rect">
            <a:avLst/>
          </a:prstGeom>
          <a:noFill/>
        </p:spPr>
        <p:txBody>
          <a:bodyPr wrap="square" rtlCol="0">
            <a:spAutoFit/>
          </a:bodyPr>
          <a:lstStyle/>
          <a:p>
            <a:r>
              <a:rPr lang="en-GB">
                <a:solidFill>
                  <a:srgbClr val="FF0000"/>
                </a:solidFill>
              </a:rPr>
              <a:t>Regulator and Main Microcontroller</a:t>
            </a:r>
          </a:p>
          <a:p>
            <a:pPr marL="285750" indent="-285750">
              <a:buFont typeface="Arial" panose="020B0604020202020204" pitchFamily="34" charset="0"/>
              <a:buChar char="•"/>
            </a:pPr>
            <a:r>
              <a:rPr lang="en-GB">
                <a:solidFill>
                  <a:srgbClr val="FF0000"/>
                </a:solidFill>
              </a:rPr>
              <a:t>Runs at 5v</a:t>
            </a:r>
          </a:p>
          <a:p>
            <a:pPr marL="285750" indent="-285750">
              <a:buFont typeface="Arial" panose="020B0604020202020204" pitchFamily="34" charset="0"/>
              <a:buChar char="•"/>
            </a:pPr>
            <a:r>
              <a:rPr lang="en-GB">
                <a:solidFill>
                  <a:srgbClr val="FF0000"/>
                </a:solidFill>
              </a:rPr>
              <a:t>Uses a 20A regulator to step down from 50v</a:t>
            </a:r>
          </a:p>
          <a:p>
            <a:pPr marL="285750" indent="-285750">
              <a:buFont typeface="Arial" panose="020B0604020202020204" pitchFamily="34" charset="0"/>
              <a:buChar char="•"/>
            </a:pPr>
            <a:r>
              <a:rPr lang="en-GB">
                <a:solidFill>
                  <a:srgbClr val="FF0000"/>
                </a:solidFill>
              </a:rPr>
              <a:t>Many inputs and outputs to monitor the system</a:t>
            </a:r>
          </a:p>
        </p:txBody>
      </p:sp>
    </p:spTree>
    <p:extLst>
      <p:ext uri="{BB962C8B-B14F-4D97-AF65-F5344CB8AC3E}">
        <p14:creationId xmlns:p14="http://schemas.microsoft.com/office/powerpoint/2010/main" val="177776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6CA712-8F83-4A10-80DB-1545CBAA8021}"/>
              </a:ext>
            </a:extLst>
          </p:cNvPr>
          <p:cNvSpPr>
            <a:spLocks noGrp="1"/>
          </p:cNvSpPr>
          <p:nvPr>
            <p:ph idx="1"/>
          </p:nvPr>
        </p:nvSpPr>
        <p:spPr>
          <a:xfrm>
            <a:off x="291152" y="406257"/>
            <a:ext cx="6628263" cy="6035485"/>
          </a:xfrm>
        </p:spPr>
        <p:txBody>
          <a:bodyPr vert="horz" lIns="91440" tIns="45720" rIns="91440" bIns="45720" rtlCol="0" anchor="ctr">
            <a:normAutofit/>
          </a:bodyPr>
          <a:lstStyle/>
          <a:p>
            <a:r>
              <a:rPr lang="en-GB"/>
              <a:t>Calibration Stage</a:t>
            </a:r>
          </a:p>
          <a:p>
            <a:r>
              <a:rPr lang="en-GB"/>
              <a:t>Main loops sends heartbeat periodically</a:t>
            </a:r>
          </a:p>
          <a:p>
            <a:r>
              <a:rPr lang="en-GB"/>
              <a:t>Checks for system safety, stopping drive if it falls outside safe bounds</a:t>
            </a:r>
          </a:p>
          <a:p>
            <a:r>
              <a:rPr lang="en-GB"/>
              <a:t>Reads pressure pads to find the acceleration</a:t>
            </a:r>
          </a:p>
          <a:p>
            <a:r>
              <a:rPr lang="en-GB"/>
              <a:t>Sends signals to ESCs</a:t>
            </a:r>
          </a:p>
          <a:p>
            <a:r>
              <a:rPr lang="en-GB"/>
              <a:t>Displays system status to user on LCD</a:t>
            </a:r>
          </a:p>
        </p:txBody>
      </p:sp>
      <p:pic>
        <p:nvPicPr>
          <p:cNvPr id="4" name="Picture 8" descr="A screenshot of a cell phone&#10;&#10;Description generated with very high confidence">
            <a:extLst>
              <a:ext uri="{FF2B5EF4-FFF2-40B4-BE49-F238E27FC236}">
                <a16:creationId xmlns:a16="http://schemas.microsoft.com/office/drawing/2014/main" id="{59528C76-6CD2-4746-9571-5D3DEECE5893}"/>
              </a:ext>
            </a:extLst>
          </p:cNvPr>
          <p:cNvPicPr>
            <a:picLocks noChangeAspect="1"/>
          </p:cNvPicPr>
          <p:nvPr/>
        </p:nvPicPr>
        <p:blipFill>
          <a:blip r:embed="rId2"/>
          <a:stretch>
            <a:fillRect/>
          </a:stretch>
        </p:blipFill>
        <p:spPr>
          <a:xfrm>
            <a:off x="7162827" y="95262"/>
            <a:ext cx="4738021" cy="6667476"/>
          </a:xfrm>
          <a:prstGeom prst="rect">
            <a:avLst/>
          </a:prstGeom>
        </p:spPr>
      </p:pic>
    </p:spTree>
    <p:extLst>
      <p:ext uri="{BB962C8B-B14F-4D97-AF65-F5344CB8AC3E}">
        <p14:creationId xmlns:p14="http://schemas.microsoft.com/office/powerpoint/2010/main" val="4188867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6706-B0C9-4535-9A36-C9FCA5C4DE76}"/>
              </a:ext>
            </a:extLst>
          </p:cNvPr>
          <p:cNvSpPr>
            <a:spLocks noGrp="1"/>
          </p:cNvSpPr>
          <p:nvPr>
            <p:ph type="title"/>
          </p:nvPr>
        </p:nvSpPr>
        <p:spPr>
          <a:xfrm>
            <a:off x="-1757" y="-746"/>
            <a:ext cx="10515600" cy="1325563"/>
          </a:xfrm>
        </p:spPr>
        <p:txBody>
          <a:bodyPr/>
          <a:lstStyle/>
          <a:p>
            <a:r>
              <a:rPr lang="en-US">
                <a:cs typeface="Calibri Light"/>
              </a:rPr>
              <a:t>Block Diagram</a:t>
            </a:r>
            <a:endParaRPr lang="en-US"/>
          </a:p>
        </p:txBody>
      </p:sp>
      <p:pic>
        <p:nvPicPr>
          <p:cNvPr id="6" name="Picture 6" descr="A screenshot of a cell phone&#10;&#10;Description generated with high confidence">
            <a:extLst>
              <a:ext uri="{FF2B5EF4-FFF2-40B4-BE49-F238E27FC236}">
                <a16:creationId xmlns:a16="http://schemas.microsoft.com/office/drawing/2014/main" id="{CA745F39-AE77-4EB1-8A7B-A9AE3D5A97AF}"/>
              </a:ext>
            </a:extLst>
          </p:cNvPr>
          <p:cNvPicPr>
            <a:picLocks noChangeAspect="1"/>
          </p:cNvPicPr>
          <p:nvPr/>
        </p:nvPicPr>
        <p:blipFill>
          <a:blip r:embed="rId2"/>
          <a:stretch>
            <a:fillRect/>
          </a:stretch>
        </p:blipFill>
        <p:spPr>
          <a:xfrm>
            <a:off x="3565098" y="162797"/>
            <a:ext cx="8622826" cy="6537686"/>
          </a:xfrm>
          <a:prstGeom prst="rect">
            <a:avLst/>
          </a:prstGeom>
        </p:spPr>
      </p:pic>
      <p:sp>
        <p:nvSpPr>
          <p:cNvPr id="3" name="Rectangle 2">
            <a:extLst>
              <a:ext uri="{FF2B5EF4-FFF2-40B4-BE49-F238E27FC236}">
                <a16:creationId xmlns:a16="http://schemas.microsoft.com/office/drawing/2014/main" id="{35497FC6-8DDA-495B-993E-10D91675C057}"/>
              </a:ext>
            </a:extLst>
          </p:cNvPr>
          <p:cNvSpPr/>
          <p:nvPr/>
        </p:nvSpPr>
        <p:spPr>
          <a:xfrm>
            <a:off x="3565098" y="157517"/>
            <a:ext cx="4896514" cy="210801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E5B934F-318D-4EB7-9528-97BA67442F48}"/>
              </a:ext>
            </a:extLst>
          </p:cNvPr>
          <p:cNvSpPr txBox="1"/>
          <p:nvPr/>
        </p:nvSpPr>
        <p:spPr>
          <a:xfrm>
            <a:off x="354842" y="2756848"/>
            <a:ext cx="3930555" cy="1477328"/>
          </a:xfrm>
          <a:prstGeom prst="rect">
            <a:avLst/>
          </a:prstGeom>
          <a:noFill/>
        </p:spPr>
        <p:txBody>
          <a:bodyPr wrap="square" rtlCol="0">
            <a:spAutoFit/>
          </a:bodyPr>
          <a:lstStyle/>
          <a:p>
            <a:r>
              <a:rPr lang="en-GB">
                <a:solidFill>
                  <a:srgbClr val="FF0000"/>
                </a:solidFill>
              </a:rPr>
              <a:t>Battery Control Module:</a:t>
            </a:r>
          </a:p>
          <a:p>
            <a:pPr marL="285750" indent="-285750">
              <a:buFont typeface="Arial" panose="020B0604020202020204" pitchFamily="34" charset="0"/>
              <a:buChar char="•"/>
            </a:pPr>
            <a:r>
              <a:rPr lang="en-GB">
                <a:solidFill>
                  <a:srgbClr val="FF0000"/>
                </a:solidFill>
              </a:rPr>
              <a:t>Receives a heartbeat from Main Microcontroller</a:t>
            </a:r>
          </a:p>
          <a:p>
            <a:pPr marL="285750" indent="-285750">
              <a:buFont typeface="Arial" panose="020B0604020202020204" pitchFamily="34" charset="0"/>
              <a:buChar char="•"/>
            </a:pPr>
            <a:r>
              <a:rPr lang="en-GB">
                <a:solidFill>
                  <a:srgbClr val="FF0000"/>
                </a:solidFill>
              </a:rPr>
              <a:t>Reports back battery status to Main Microcontroller</a:t>
            </a:r>
          </a:p>
        </p:txBody>
      </p:sp>
    </p:spTree>
    <p:extLst>
      <p:ext uri="{BB962C8B-B14F-4D97-AF65-F5344CB8AC3E}">
        <p14:creationId xmlns:p14="http://schemas.microsoft.com/office/powerpoint/2010/main" val="3850590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7271-3723-49ED-A2DA-31D2BA410DEE}"/>
              </a:ext>
            </a:extLst>
          </p:cNvPr>
          <p:cNvSpPr>
            <a:spLocks noGrp="1"/>
          </p:cNvSpPr>
          <p:nvPr>
            <p:ph type="title"/>
          </p:nvPr>
        </p:nvSpPr>
        <p:spPr/>
        <p:txBody>
          <a:bodyPr/>
          <a:lstStyle/>
          <a:p>
            <a:r>
              <a:rPr lang="en-GB"/>
              <a:t>Range specification</a:t>
            </a:r>
          </a:p>
        </p:txBody>
      </p:sp>
      <p:sp>
        <p:nvSpPr>
          <p:cNvPr id="3" name="Content Placeholder 2">
            <a:extLst>
              <a:ext uri="{FF2B5EF4-FFF2-40B4-BE49-F238E27FC236}">
                <a16:creationId xmlns:a16="http://schemas.microsoft.com/office/drawing/2014/main" id="{AA7F8B67-E3A2-43A1-80EB-39942E5EBA00}"/>
              </a:ext>
            </a:extLst>
          </p:cNvPr>
          <p:cNvSpPr>
            <a:spLocks noGrp="1"/>
          </p:cNvSpPr>
          <p:nvPr>
            <p:ph idx="1"/>
          </p:nvPr>
        </p:nvSpPr>
        <p:spPr>
          <a:xfrm>
            <a:off x="406400" y="1825625"/>
            <a:ext cx="10947400" cy="4351338"/>
          </a:xfrm>
        </p:spPr>
        <p:txBody>
          <a:bodyPr vert="horz" lIns="91440" tIns="45720" rIns="91440" bIns="45720" rtlCol="0" anchor="t">
            <a:normAutofit fontScale="92500" lnSpcReduction="20000"/>
          </a:bodyPr>
          <a:lstStyle/>
          <a:p>
            <a:pPr marL="0" indent="0">
              <a:buNone/>
            </a:pPr>
            <a:r>
              <a:rPr lang="en-GB" sz="3200"/>
              <a:t>Specification</a:t>
            </a:r>
          </a:p>
          <a:p>
            <a:r>
              <a:rPr lang="en-GB" sz="3200"/>
              <a:t>Charge once per week</a:t>
            </a:r>
            <a:endParaRPr lang="en-GB" sz="3200">
              <a:cs typeface="Calibri"/>
            </a:endParaRPr>
          </a:p>
          <a:p>
            <a:r>
              <a:rPr lang="en-GB" sz="3200"/>
              <a:t>Days in use: 5 days (commute)</a:t>
            </a:r>
            <a:endParaRPr lang="en-GB" sz="3200">
              <a:cs typeface="Calibri"/>
            </a:endParaRPr>
          </a:p>
          <a:p>
            <a:r>
              <a:rPr lang="en-GB" sz="3200"/>
              <a:t>Distance each day: 3km </a:t>
            </a:r>
            <a:endParaRPr lang="en-GB" sz="3200">
              <a:cs typeface="Calibri"/>
            </a:endParaRPr>
          </a:p>
          <a:p>
            <a:r>
              <a:rPr lang="en-GB" sz="3200"/>
              <a:t>Estimated vertical distance: 80m</a:t>
            </a:r>
            <a:endParaRPr lang="en-GB" sz="3200">
              <a:cs typeface="Calibri"/>
            </a:endParaRPr>
          </a:p>
          <a:p>
            <a:endParaRPr lang="en-GB" sz="3200"/>
          </a:p>
          <a:p>
            <a:r>
              <a:rPr lang="en-GB" sz="3200"/>
              <a:t>Range on full charge: ~15km</a:t>
            </a:r>
            <a:endParaRPr lang="en-GB" sz="3200">
              <a:cs typeface="Calibri"/>
            </a:endParaRPr>
          </a:p>
          <a:p>
            <a:r>
              <a:rPr lang="en-GB" sz="3200"/>
              <a:t>Estimated energy per mile: 10Wh/mile</a:t>
            </a:r>
            <a:endParaRPr lang="en-GB" sz="3200">
              <a:cs typeface="Calibri"/>
            </a:endParaRPr>
          </a:p>
          <a:p>
            <a:r>
              <a:rPr lang="en-GB" sz="3200">
                <a:cs typeface="Calibri"/>
              </a:rPr>
              <a:t>Min capacity requirement: ~180Wh</a:t>
            </a:r>
            <a:endParaRPr lang="en-GB" sz="3200"/>
          </a:p>
          <a:p>
            <a:endParaRPr lang="en-GB" sz="3200"/>
          </a:p>
          <a:p>
            <a:endParaRPr lang="en-GB" sz="3200"/>
          </a:p>
        </p:txBody>
      </p:sp>
      <p:pic>
        <p:nvPicPr>
          <p:cNvPr id="4" name="Picture 4" descr="A close up of a map&#10;&#10;Description generated with high confidence">
            <a:extLst>
              <a:ext uri="{FF2B5EF4-FFF2-40B4-BE49-F238E27FC236}">
                <a16:creationId xmlns:a16="http://schemas.microsoft.com/office/drawing/2014/main" id="{28543532-FBD8-4F1F-BF3B-CA913DD87CA4}"/>
              </a:ext>
            </a:extLst>
          </p:cNvPr>
          <p:cNvPicPr>
            <a:picLocks noChangeAspect="1"/>
          </p:cNvPicPr>
          <p:nvPr/>
        </p:nvPicPr>
        <p:blipFill>
          <a:blip r:embed="rId3"/>
          <a:stretch>
            <a:fillRect/>
          </a:stretch>
        </p:blipFill>
        <p:spPr>
          <a:xfrm>
            <a:off x="7384485" y="1255707"/>
            <a:ext cx="4392118" cy="4195790"/>
          </a:xfrm>
          <a:prstGeom prst="rect">
            <a:avLst/>
          </a:prstGeom>
        </p:spPr>
      </p:pic>
      <p:sp>
        <p:nvSpPr>
          <p:cNvPr id="6" name="TextBox 5">
            <a:extLst>
              <a:ext uri="{FF2B5EF4-FFF2-40B4-BE49-F238E27FC236}">
                <a16:creationId xmlns:a16="http://schemas.microsoft.com/office/drawing/2014/main" id="{16FABFFC-39FE-4350-BE8B-9648CA1B20CD}"/>
              </a:ext>
            </a:extLst>
          </p:cNvPr>
          <p:cNvSpPr txBox="1"/>
          <p:nvPr/>
        </p:nvSpPr>
        <p:spPr>
          <a:xfrm>
            <a:off x="7320366" y="5525145"/>
            <a:ext cx="45384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Google maps example commute</a:t>
            </a:r>
          </a:p>
        </p:txBody>
      </p:sp>
    </p:spTree>
    <p:extLst>
      <p:ext uri="{BB962C8B-B14F-4D97-AF65-F5344CB8AC3E}">
        <p14:creationId xmlns:p14="http://schemas.microsoft.com/office/powerpoint/2010/main" val="227153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picture containing table, bed&#10;&#10;Description generated with very high confidence">
            <a:extLst>
              <a:ext uri="{FF2B5EF4-FFF2-40B4-BE49-F238E27FC236}">
                <a16:creationId xmlns:a16="http://schemas.microsoft.com/office/drawing/2014/main" id="{BA40FA48-8905-48EE-B67A-ED0B0BEA0BE1}"/>
              </a:ext>
            </a:extLst>
          </p:cNvPr>
          <p:cNvPicPr>
            <a:picLocks noGrp="1" noChangeAspect="1"/>
          </p:cNvPicPr>
          <p:nvPr>
            <p:ph idx="1"/>
          </p:nvPr>
        </p:nvPicPr>
        <p:blipFill>
          <a:blip r:embed="rId3"/>
          <a:stretch>
            <a:fillRect/>
          </a:stretch>
        </p:blipFill>
        <p:spPr>
          <a:xfrm>
            <a:off x="-180" y="1864520"/>
            <a:ext cx="12193391" cy="3540881"/>
          </a:xfrm>
        </p:spPr>
      </p:pic>
      <p:sp>
        <p:nvSpPr>
          <p:cNvPr id="2" name="Title 1">
            <a:extLst>
              <a:ext uri="{FF2B5EF4-FFF2-40B4-BE49-F238E27FC236}">
                <a16:creationId xmlns:a16="http://schemas.microsoft.com/office/drawing/2014/main" id="{23179417-7B3A-4B85-92FD-69E7E95D03A0}"/>
              </a:ext>
            </a:extLst>
          </p:cNvPr>
          <p:cNvSpPr>
            <a:spLocks noGrp="1"/>
          </p:cNvSpPr>
          <p:nvPr>
            <p:ph type="title"/>
          </p:nvPr>
        </p:nvSpPr>
        <p:spPr>
          <a:xfrm>
            <a:off x="-6969" y="-7341"/>
            <a:ext cx="12187795" cy="2313210"/>
          </a:xfrm>
        </p:spPr>
        <p:txBody>
          <a:bodyPr vert="horz" lIns="91440" tIns="45720" rIns="91440" bIns="45720" rtlCol="0">
            <a:normAutofit/>
          </a:bodyPr>
          <a:lstStyle/>
          <a:p>
            <a:pPr algn="ctr"/>
            <a:r>
              <a:rPr lang="en-US"/>
              <a:t>Board</a:t>
            </a:r>
            <a:endParaRPr lang="en-US">
              <a:cs typeface="Calibri Light"/>
            </a:endParaRPr>
          </a:p>
        </p:txBody>
      </p:sp>
      <p:grpSp>
        <p:nvGrpSpPr>
          <p:cNvPr id="9" name="Group 8">
            <a:extLst>
              <a:ext uri="{FF2B5EF4-FFF2-40B4-BE49-F238E27FC236}">
                <a16:creationId xmlns:a16="http://schemas.microsoft.com/office/drawing/2014/main" id="{A5A98EAB-ED05-44C3-807D-755B5C13C079}"/>
              </a:ext>
            </a:extLst>
          </p:cNvPr>
          <p:cNvGrpSpPr/>
          <p:nvPr/>
        </p:nvGrpSpPr>
        <p:grpSpPr>
          <a:xfrm>
            <a:off x="376518" y="4593852"/>
            <a:ext cx="2743200" cy="1774204"/>
            <a:chOff x="376518" y="4593852"/>
            <a:chExt cx="2743200" cy="1774204"/>
          </a:xfrm>
        </p:grpSpPr>
        <p:sp>
          <p:nvSpPr>
            <p:cNvPr id="4" name="TextBox 3">
              <a:extLst>
                <a:ext uri="{FF2B5EF4-FFF2-40B4-BE49-F238E27FC236}">
                  <a16:creationId xmlns:a16="http://schemas.microsoft.com/office/drawing/2014/main" id="{E4EFA965-5341-454D-99B2-5146EF626405}"/>
                </a:ext>
              </a:extLst>
            </p:cNvPr>
            <p:cNvSpPr txBox="1"/>
            <p:nvPr/>
          </p:nvSpPr>
          <p:spPr>
            <a:xfrm>
              <a:off x="376518" y="572172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Rear Trucks with integrated motor and drivetrain</a:t>
              </a:r>
            </a:p>
          </p:txBody>
        </p:sp>
        <p:cxnSp>
          <p:nvCxnSpPr>
            <p:cNvPr id="8" name="Straight Arrow Connector 7">
              <a:extLst>
                <a:ext uri="{FF2B5EF4-FFF2-40B4-BE49-F238E27FC236}">
                  <a16:creationId xmlns:a16="http://schemas.microsoft.com/office/drawing/2014/main" id="{89DBF4CA-E95A-4981-8270-FDADB6F7BCB8}"/>
                </a:ext>
              </a:extLst>
            </p:cNvPr>
            <p:cNvCxnSpPr/>
            <p:nvPr/>
          </p:nvCxnSpPr>
          <p:spPr>
            <a:xfrm flipH="1">
              <a:off x="1669117" y="4593852"/>
              <a:ext cx="369794" cy="106455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FEEE7B1-452A-401C-8379-B75C4C4794AA}"/>
              </a:ext>
            </a:extLst>
          </p:cNvPr>
          <p:cNvGrpSpPr/>
          <p:nvPr/>
        </p:nvGrpSpPr>
        <p:grpSpPr>
          <a:xfrm>
            <a:off x="4657164" y="4152340"/>
            <a:ext cx="2743200" cy="2361391"/>
            <a:chOff x="4657164" y="4152340"/>
            <a:chExt cx="2743200" cy="2361391"/>
          </a:xfrm>
        </p:grpSpPr>
        <p:sp>
          <p:nvSpPr>
            <p:cNvPr id="6" name="TextBox 5">
              <a:extLst>
                <a:ext uri="{FF2B5EF4-FFF2-40B4-BE49-F238E27FC236}">
                  <a16:creationId xmlns:a16="http://schemas.microsoft.com/office/drawing/2014/main" id="{B7B87CB6-73C7-42A9-988B-1706C3659508}"/>
                </a:ext>
              </a:extLst>
            </p:cNvPr>
            <p:cNvSpPr txBox="1"/>
            <p:nvPr/>
          </p:nvSpPr>
          <p:spPr>
            <a:xfrm>
              <a:off x="4657164" y="5867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Electrical components casing</a:t>
              </a:r>
            </a:p>
          </p:txBody>
        </p:sp>
        <p:cxnSp>
          <p:nvCxnSpPr>
            <p:cNvPr id="11" name="Straight Arrow Connector 10">
              <a:extLst>
                <a:ext uri="{FF2B5EF4-FFF2-40B4-BE49-F238E27FC236}">
                  <a16:creationId xmlns:a16="http://schemas.microsoft.com/office/drawing/2014/main" id="{FBD5196A-D862-472A-8BFC-D0C4C1D19F21}"/>
                </a:ext>
              </a:extLst>
            </p:cNvPr>
            <p:cNvCxnSpPr/>
            <p:nvPr/>
          </p:nvCxnSpPr>
          <p:spPr>
            <a:xfrm flipH="1">
              <a:off x="5541870" y="4152340"/>
              <a:ext cx="156883" cy="16584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CEC86F1-0692-4F23-8071-0C0B08876FB0}"/>
              </a:ext>
            </a:extLst>
          </p:cNvPr>
          <p:cNvGrpSpPr/>
          <p:nvPr/>
        </p:nvGrpSpPr>
        <p:grpSpPr>
          <a:xfrm>
            <a:off x="9083487" y="4779869"/>
            <a:ext cx="2743200" cy="1501687"/>
            <a:chOff x="9083487" y="4779869"/>
            <a:chExt cx="2743200" cy="1501687"/>
          </a:xfrm>
        </p:grpSpPr>
        <p:sp>
          <p:nvSpPr>
            <p:cNvPr id="7" name="TextBox 6">
              <a:extLst>
                <a:ext uri="{FF2B5EF4-FFF2-40B4-BE49-F238E27FC236}">
                  <a16:creationId xmlns:a16="http://schemas.microsoft.com/office/drawing/2014/main" id="{D7B981A6-001E-45B8-9AF8-5BEE014EBDA7}"/>
                </a:ext>
              </a:extLst>
            </p:cNvPr>
            <p:cNvSpPr txBox="1"/>
            <p:nvPr/>
          </p:nvSpPr>
          <p:spPr>
            <a:xfrm>
              <a:off x="9083487" y="59122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Symmetrical front trucks</a:t>
              </a:r>
            </a:p>
          </p:txBody>
        </p:sp>
        <p:cxnSp>
          <p:nvCxnSpPr>
            <p:cNvPr id="12" name="Straight Arrow Connector 11">
              <a:extLst>
                <a:ext uri="{FF2B5EF4-FFF2-40B4-BE49-F238E27FC236}">
                  <a16:creationId xmlns:a16="http://schemas.microsoft.com/office/drawing/2014/main" id="{BDA5AC67-298E-4C35-A463-6949875204D7}"/>
                </a:ext>
              </a:extLst>
            </p:cNvPr>
            <p:cNvCxnSpPr>
              <a:cxnSpLocks/>
            </p:cNvCxnSpPr>
            <p:nvPr/>
          </p:nvCxnSpPr>
          <p:spPr>
            <a:xfrm flipH="1">
              <a:off x="10237134" y="4779869"/>
              <a:ext cx="481853" cy="106455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9904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FF3E4-F450-44AE-80B0-AF79C50B5E10}"/>
              </a:ext>
            </a:extLst>
          </p:cNvPr>
          <p:cNvSpPr>
            <a:spLocks noGrp="1"/>
          </p:cNvSpPr>
          <p:nvPr>
            <p:ph type="title"/>
          </p:nvPr>
        </p:nvSpPr>
        <p:spPr/>
        <p:txBody>
          <a:bodyPr/>
          <a:lstStyle/>
          <a:p>
            <a:r>
              <a:rPr lang="en-GB"/>
              <a:t>Battery specification</a:t>
            </a:r>
          </a:p>
        </p:txBody>
      </p:sp>
      <p:sp>
        <p:nvSpPr>
          <p:cNvPr id="3" name="Content Placeholder 2">
            <a:extLst>
              <a:ext uri="{FF2B5EF4-FFF2-40B4-BE49-F238E27FC236}">
                <a16:creationId xmlns:a16="http://schemas.microsoft.com/office/drawing/2014/main" id="{D125B466-8300-4B74-A1BA-905EF3820914}"/>
              </a:ext>
            </a:extLst>
          </p:cNvPr>
          <p:cNvSpPr>
            <a:spLocks noGrp="1"/>
          </p:cNvSpPr>
          <p:nvPr>
            <p:ph idx="1"/>
          </p:nvPr>
        </p:nvSpPr>
        <p:spPr/>
        <p:txBody>
          <a:bodyPr>
            <a:normAutofit/>
          </a:bodyPr>
          <a:lstStyle/>
          <a:p>
            <a:pPr marL="0" indent="0">
              <a:buNone/>
            </a:pPr>
            <a:r>
              <a:rPr lang="en-GB"/>
              <a:t>Lithium polymer chemistry</a:t>
            </a:r>
          </a:p>
          <a:p>
            <a:r>
              <a:rPr lang="en-GB"/>
              <a:t>Watt-hour capacity: 180Wh</a:t>
            </a:r>
          </a:p>
          <a:p>
            <a:r>
              <a:rPr lang="en-GB"/>
              <a:t>Supply voltage:22.2V</a:t>
            </a:r>
          </a:p>
          <a:p>
            <a:r>
              <a:rPr lang="en-GB"/>
              <a:t>Amp-hour capacity: 8100mAh</a:t>
            </a:r>
          </a:p>
          <a:p>
            <a:r>
              <a:rPr lang="en-GB"/>
              <a:t>Mass: 1.24kg</a:t>
            </a:r>
          </a:p>
          <a:p>
            <a:endParaRPr lang="en-GB"/>
          </a:p>
          <a:p>
            <a:r>
              <a:rPr lang="en-GB"/>
              <a:t>Supply voltage: 50v</a:t>
            </a:r>
          </a:p>
          <a:p>
            <a:r>
              <a:rPr lang="en-GB"/>
              <a:t>2 batteries in series required</a:t>
            </a:r>
          </a:p>
        </p:txBody>
      </p:sp>
      <p:pic>
        <p:nvPicPr>
          <p:cNvPr id="5" name="Picture 4" descr="A screenshot of a cell phone&#10;&#10;Description automatically generated">
            <a:extLst>
              <a:ext uri="{FF2B5EF4-FFF2-40B4-BE49-F238E27FC236}">
                <a16:creationId xmlns:a16="http://schemas.microsoft.com/office/drawing/2014/main" id="{FD6F27ED-35B8-40F0-B2E0-07E4EFF20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20528"/>
            <a:ext cx="5907531" cy="3759338"/>
          </a:xfrm>
          <a:prstGeom prst="rect">
            <a:avLst/>
          </a:prstGeom>
        </p:spPr>
      </p:pic>
      <p:sp>
        <p:nvSpPr>
          <p:cNvPr id="7" name="TextBox 6">
            <a:extLst>
              <a:ext uri="{FF2B5EF4-FFF2-40B4-BE49-F238E27FC236}">
                <a16:creationId xmlns:a16="http://schemas.microsoft.com/office/drawing/2014/main" id="{EEA7E1BF-A43E-4B98-96DF-4E60EAE619DA}"/>
              </a:ext>
            </a:extLst>
          </p:cNvPr>
          <p:cNvSpPr txBox="1"/>
          <p:nvPr/>
        </p:nvSpPr>
        <p:spPr>
          <a:xfrm>
            <a:off x="6601482" y="6089103"/>
            <a:ext cx="49897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from </a:t>
            </a:r>
            <a:r>
              <a:rPr lang="en-US">
                <a:hlinkClick r:id="rId4"/>
              </a:rPr>
              <a:t>Comparison of Energy Density in Battery Cells</a:t>
            </a:r>
            <a:r>
              <a:rPr lang="en-US"/>
              <a:t> - NASA</a:t>
            </a:r>
          </a:p>
        </p:txBody>
      </p:sp>
    </p:spTree>
    <p:extLst>
      <p:ext uri="{BB962C8B-B14F-4D97-AF65-F5344CB8AC3E}">
        <p14:creationId xmlns:p14="http://schemas.microsoft.com/office/powerpoint/2010/main" val="1175002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9C13-237D-4521-81BA-D7F55AD5B585}"/>
              </a:ext>
            </a:extLst>
          </p:cNvPr>
          <p:cNvSpPr>
            <a:spLocks noGrp="1"/>
          </p:cNvSpPr>
          <p:nvPr>
            <p:ph type="title"/>
          </p:nvPr>
        </p:nvSpPr>
        <p:spPr/>
        <p:txBody>
          <a:bodyPr/>
          <a:lstStyle/>
          <a:p>
            <a:r>
              <a:rPr lang="en-GB"/>
              <a:t>Battery charging</a:t>
            </a:r>
          </a:p>
        </p:txBody>
      </p:sp>
      <p:sp>
        <p:nvSpPr>
          <p:cNvPr id="3" name="Content Placeholder 2">
            <a:extLst>
              <a:ext uri="{FF2B5EF4-FFF2-40B4-BE49-F238E27FC236}">
                <a16:creationId xmlns:a16="http://schemas.microsoft.com/office/drawing/2014/main" id="{67871035-2C42-42A1-86FD-846461ADF945}"/>
              </a:ext>
            </a:extLst>
          </p:cNvPr>
          <p:cNvSpPr>
            <a:spLocks noGrp="1"/>
          </p:cNvSpPr>
          <p:nvPr>
            <p:ph idx="1"/>
          </p:nvPr>
        </p:nvSpPr>
        <p:spPr/>
        <p:txBody>
          <a:bodyPr/>
          <a:lstStyle/>
          <a:p>
            <a:r>
              <a:rPr lang="en-GB"/>
              <a:t>Lithium polymer can be dangerous:</a:t>
            </a:r>
          </a:p>
          <a:p>
            <a:pPr lvl="1"/>
            <a:r>
              <a:rPr lang="en-GB"/>
              <a:t>Overcharging</a:t>
            </a:r>
          </a:p>
          <a:p>
            <a:pPr lvl="1"/>
            <a:r>
              <a:rPr lang="en-GB"/>
              <a:t>Unbalanced charging</a:t>
            </a:r>
          </a:p>
          <a:p>
            <a:r>
              <a:rPr lang="en-GB"/>
              <a:t>Use an off the shelf solution</a:t>
            </a:r>
          </a:p>
          <a:p>
            <a:r>
              <a:rPr lang="en-GB"/>
              <a:t>Use hobby/RC charger</a:t>
            </a:r>
          </a:p>
          <a:p>
            <a:endParaRPr lang="en-GB"/>
          </a:p>
          <a:p>
            <a:r>
              <a:rPr lang="en-GB"/>
              <a:t>Charge batteries in parallel</a:t>
            </a:r>
          </a:p>
          <a:p>
            <a:r>
              <a:rPr lang="en-GB"/>
              <a:t>System to switch between series and parallel</a:t>
            </a:r>
          </a:p>
          <a:p>
            <a:endParaRPr lang="en-GB"/>
          </a:p>
          <a:p>
            <a:endParaRPr lang="en-GB"/>
          </a:p>
        </p:txBody>
      </p:sp>
      <p:pic>
        <p:nvPicPr>
          <p:cNvPr id="6" name="Picture 5">
            <a:extLst>
              <a:ext uri="{FF2B5EF4-FFF2-40B4-BE49-F238E27FC236}">
                <a16:creationId xmlns:a16="http://schemas.microsoft.com/office/drawing/2014/main" id="{38978E23-184E-43D4-927F-322B80564812}"/>
              </a:ext>
            </a:extLst>
          </p:cNvPr>
          <p:cNvPicPr>
            <a:picLocks noChangeAspect="1"/>
          </p:cNvPicPr>
          <p:nvPr/>
        </p:nvPicPr>
        <p:blipFill rotWithShape="1">
          <a:blip r:embed="rId3"/>
          <a:srcRect l="1375"/>
          <a:stretch/>
        </p:blipFill>
        <p:spPr>
          <a:xfrm>
            <a:off x="7055194" y="1366837"/>
            <a:ext cx="4525780" cy="3465767"/>
          </a:xfrm>
          <a:prstGeom prst="rect">
            <a:avLst/>
          </a:prstGeom>
        </p:spPr>
      </p:pic>
      <p:sp>
        <p:nvSpPr>
          <p:cNvPr id="4" name="TextBox 3">
            <a:extLst>
              <a:ext uri="{FF2B5EF4-FFF2-40B4-BE49-F238E27FC236}">
                <a16:creationId xmlns:a16="http://schemas.microsoft.com/office/drawing/2014/main" id="{18EDD9D7-0FDC-41A4-BBEB-9515393AEEC5}"/>
              </a:ext>
            </a:extLst>
          </p:cNvPr>
          <p:cNvSpPr txBox="1"/>
          <p:nvPr/>
        </p:nvSpPr>
        <p:spPr>
          <a:xfrm>
            <a:off x="7996136" y="4967541"/>
            <a:ext cx="37805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https://traxxas.com/products/parts/2994</a:t>
            </a:r>
            <a:endParaRPr lang="en-US">
              <a:cs typeface="Calibri"/>
            </a:endParaRPr>
          </a:p>
        </p:txBody>
      </p:sp>
    </p:spTree>
    <p:extLst>
      <p:ext uri="{BB962C8B-B14F-4D97-AF65-F5344CB8AC3E}">
        <p14:creationId xmlns:p14="http://schemas.microsoft.com/office/powerpoint/2010/main" val="2721647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7969A49-2FB1-4812-9353-9E1BEF508E9D}"/>
              </a:ext>
            </a:extLst>
          </p:cNvPr>
          <p:cNvSpPr>
            <a:spLocks noGrp="1"/>
          </p:cNvSpPr>
          <p:nvPr>
            <p:ph idx="1"/>
          </p:nvPr>
        </p:nvSpPr>
        <p:spPr>
          <a:xfrm>
            <a:off x="499998" y="1825625"/>
            <a:ext cx="5161214" cy="4351338"/>
          </a:xfrm>
        </p:spPr>
        <p:txBody>
          <a:bodyPr vert="horz" lIns="91440" tIns="45720" rIns="91440" bIns="45720" rtlCol="0" anchor="t">
            <a:normAutofit/>
          </a:bodyPr>
          <a:lstStyle/>
          <a:p>
            <a:r>
              <a:rPr lang="en-GB">
                <a:cs typeface="Calibri"/>
              </a:rPr>
              <a:t>Battery series/parallel multiplexer</a:t>
            </a:r>
          </a:p>
          <a:p>
            <a:r>
              <a:rPr lang="en-GB"/>
              <a:t>Microcontroller</a:t>
            </a:r>
            <a:endParaRPr lang="en-GB">
              <a:cs typeface="Calibri"/>
            </a:endParaRPr>
          </a:p>
          <a:p>
            <a:r>
              <a:rPr lang="en-GB">
                <a:cs typeface="Calibri"/>
              </a:rPr>
              <a:t>Independent power supply</a:t>
            </a:r>
          </a:p>
          <a:p>
            <a:r>
              <a:rPr lang="en-GB">
                <a:cs typeface="Calibri"/>
              </a:rPr>
              <a:t>Current monitors</a:t>
            </a:r>
          </a:p>
          <a:p>
            <a:r>
              <a:rPr lang="en-GB">
                <a:cs typeface="Calibri"/>
              </a:rPr>
              <a:t>Isolation switches</a:t>
            </a:r>
          </a:p>
          <a:p>
            <a:r>
              <a:rPr lang="en-GB">
                <a:cs typeface="Calibri"/>
              </a:rPr>
              <a:t>Fuses</a:t>
            </a:r>
          </a:p>
          <a:p>
            <a:r>
              <a:rPr lang="en-GB">
                <a:cs typeface="Calibri"/>
              </a:rPr>
              <a:t>Communication bus</a:t>
            </a:r>
          </a:p>
          <a:p>
            <a:endParaRPr lang="en-GB">
              <a:cs typeface="Calibri"/>
            </a:endParaRPr>
          </a:p>
          <a:p>
            <a:endParaRPr lang="en-GB">
              <a:cs typeface="Calibri"/>
            </a:endParaRPr>
          </a:p>
        </p:txBody>
      </p:sp>
      <p:pic>
        <p:nvPicPr>
          <p:cNvPr id="3" name="Picture 3" descr="A close up of a map&#10;&#10;Description generated with very high confidence">
            <a:extLst>
              <a:ext uri="{FF2B5EF4-FFF2-40B4-BE49-F238E27FC236}">
                <a16:creationId xmlns:a16="http://schemas.microsoft.com/office/drawing/2014/main" id="{71414E5D-A155-4E5B-8052-D5FB329AAC4F}"/>
              </a:ext>
            </a:extLst>
          </p:cNvPr>
          <p:cNvPicPr>
            <a:picLocks noChangeAspect="1"/>
          </p:cNvPicPr>
          <p:nvPr/>
        </p:nvPicPr>
        <p:blipFill>
          <a:blip r:embed="rId3"/>
          <a:stretch>
            <a:fillRect/>
          </a:stretch>
        </p:blipFill>
        <p:spPr>
          <a:xfrm>
            <a:off x="13879822" y="1690688"/>
            <a:ext cx="6438376" cy="5668432"/>
          </a:xfrm>
          <a:prstGeom prst="rect">
            <a:avLst/>
          </a:prstGeom>
        </p:spPr>
      </p:pic>
      <p:sp>
        <p:nvSpPr>
          <p:cNvPr id="2" name="Title 1">
            <a:extLst>
              <a:ext uri="{FF2B5EF4-FFF2-40B4-BE49-F238E27FC236}">
                <a16:creationId xmlns:a16="http://schemas.microsoft.com/office/drawing/2014/main" id="{760EF5DD-47B4-4904-B175-B38B60653E55}"/>
              </a:ext>
            </a:extLst>
          </p:cNvPr>
          <p:cNvSpPr>
            <a:spLocks noGrp="1"/>
          </p:cNvSpPr>
          <p:nvPr>
            <p:ph type="title"/>
          </p:nvPr>
        </p:nvSpPr>
        <p:spPr/>
        <p:txBody>
          <a:bodyPr/>
          <a:lstStyle/>
          <a:p>
            <a:r>
              <a:rPr lang="en-GB"/>
              <a:t>Battery control overview</a:t>
            </a:r>
          </a:p>
        </p:txBody>
      </p:sp>
      <p:pic>
        <p:nvPicPr>
          <p:cNvPr id="4" name="Picture 3">
            <a:extLst>
              <a:ext uri="{FF2B5EF4-FFF2-40B4-BE49-F238E27FC236}">
                <a16:creationId xmlns:a16="http://schemas.microsoft.com/office/drawing/2014/main" id="{3067ABE4-A52C-4BC2-8C88-D0506B0E7807}"/>
              </a:ext>
            </a:extLst>
          </p:cNvPr>
          <p:cNvPicPr>
            <a:picLocks noChangeAspect="1"/>
          </p:cNvPicPr>
          <p:nvPr/>
        </p:nvPicPr>
        <p:blipFill>
          <a:blip r:embed="rId4"/>
          <a:stretch>
            <a:fillRect/>
          </a:stretch>
        </p:blipFill>
        <p:spPr>
          <a:xfrm>
            <a:off x="5700780" y="1271556"/>
            <a:ext cx="6438376" cy="5586443"/>
          </a:xfrm>
          <a:prstGeom prst="rect">
            <a:avLst/>
          </a:prstGeom>
        </p:spPr>
      </p:pic>
    </p:spTree>
    <p:extLst>
      <p:ext uri="{BB962C8B-B14F-4D97-AF65-F5344CB8AC3E}">
        <p14:creationId xmlns:p14="http://schemas.microsoft.com/office/powerpoint/2010/main" val="2397045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4796-51C8-49EF-98D8-8B5BA57E15CE}"/>
              </a:ext>
            </a:extLst>
          </p:cNvPr>
          <p:cNvSpPr>
            <a:spLocks noGrp="1"/>
          </p:cNvSpPr>
          <p:nvPr>
            <p:ph type="title"/>
          </p:nvPr>
        </p:nvSpPr>
        <p:spPr/>
        <p:txBody>
          <a:bodyPr/>
          <a:lstStyle/>
          <a:p>
            <a:r>
              <a:rPr lang="en-GB"/>
              <a:t>Battery multiplexer (mux)	</a:t>
            </a:r>
          </a:p>
        </p:txBody>
      </p:sp>
      <p:sp>
        <p:nvSpPr>
          <p:cNvPr id="3" name="Content Placeholder 2">
            <a:extLst>
              <a:ext uri="{FF2B5EF4-FFF2-40B4-BE49-F238E27FC236}">
                <a16:creationId xmlns:a16="http://schemas.microsoft.com/office/drawing/2014/main" id="{B7847DB7-EF3F-4994-B4A2-71BE0D764F4A}"/>
              </a:ext>
            </a:extLst>
          </p:cNvPr>
          <p:cNvSpPr>
            <a:spLocks noGrp="1"/>
          </p:cNvSpPr>
          <p:nvPr>
            <p:ph idx="1"/>
          </p:nvPr>
        </p:nvSpPr>
        <p:spPr/>
        <p:txBody>
          <a:bodyPr/>
          <a:lstStyle/>
          <a:p>
            <a:r>
              <a:rPr lang="en-GB"/>
              <a:t>Two large batteries</a:t>
            </a:r>
          </a:p>
          <a:p>
            <a:pPr marL="0" indent="0">
              <a:buNone/>
            </a:pPr>
            <a:r>
              <a:rPr lang="en-GB"/>
              <a:t>States:</a:t>
            </a:r>
          </a:p>
          <a:p>
            <a:pPr lvl="1"/>
            <a:r>
              <a:rPr lang="en-GB"/>
              <a:t>Charge in parallel</a:t>
            </a:r>
          </a:p>
          <a:p>
            <a:pPr lvl="1"/>
            <a:r>
              <a:rPr lang="en-GB"/>
              <a:t>Discharge in series</a:t>
            </a:r>
          </a:p>
          <a:p>
            <a:pPr lvl="1"/>
            <a:r>
              <a:rPr lang="en-GB"/>
              <a:t>Disconnected</a:t>
            </a:r>
          </a:p>
          <a:p>
            <a:r>
              <a:rPr lang="en-GB"/>
              <a:t>Electrically controlled path switching</a:t>
            </a:r>
          </a:p>
          <a:p>
            <a:r>
              <a:rPr lang="en-GB"/>
              <a:t>Vibration resistant</a:t>
            </a:r>
          </a:p>
          <a:p>
            <a:r>
              <a:rPr lang="en-GB"/>
              <a:t>Short resistant</a:t>
            </a:r>
          </a:p>
          <a:p>
            <a:r>
              <a:rPr lang="en-GB"/>
              <a:t>Bidirectional current flow (balanced charging)</a:t>
            </a:r>
          </a:p>
          <a:p>
            <a:endParaRPr lang="en-GB"/>
          </a:p>
        </p:txBody>
      </p:sp>
      <p:pic>
        <p:nvPicPr>
          <p:cNvPr id="8" name="Picture 8" descr="A screenshot of a cell phone&#10;&#10;Description generated with high confidence">
            <a:extLst>
              <a:ext uri="{FF2B5EF4-FFF2-40B4-BE49-F238E27FC236}">
                <a16:creationId xmlns:a16="http://schemas.microsoft.com/office/drawing/2014/main" id="{3F23B2D3-2AB9-42CB-80C7-B5C3D7B2DB5A}"/>
              </a:ext>
            </a:extLst>
          </p:cNvPr>
          <p:cNvPicPr>
            <a:picLocks noChangeAspect="1"/>
          </p:cNvPicPr>
          <p:nvPr/>
        </p:nvPicPr>
        <p:blipFill>
          <a:blip r:embed="rId3"/>
          <a:stretch>
            <a:fillRect/>
          </a:stretch>
        </p:blipFill>
        <p:spPr>
          <a:xfrm>
            <a:off x="6908768" y="362607"/>
            <a:ext cx="4789246" cy="4789246"/>
          </a:xfrm>
          <a:prstGeom prst="rect">
            <a:avLst/>
          </a:prstGeom>
        </p:spPr>
      </p:pic>
    </p:spTree>
    <p:extLst>
      <p:ext uri="{BB962C8B-B14F-4D97-AF65-F5344CB8AC3E}">
        <p14:creationId xmlns:p14="http://schemas.microsoft.com/office/powerpoint/2010/main" val="431821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94BC-E270-479F-B919-E02C83A308A0}"/>
              </a:ext>
            </a:extLst>
          </p:cNvPr>
          <p:cNvSpPr>
            <a:spLocks noGrp="1"/>
          </p:cNvSpPr>
          <p:nvPr>
            <p:ph type="title"/>
          </p:nvPr>
        </p:nvSpPr>
        <p:spPr/>
        <p:txBody>
          <a:bodyPr/>
          <a:lstStyle/>
          <a:p>
            <a:r>
              <a:rPr lang="en-US">
                <a:cs typeface="Calibri Light"/>
              </a:rPr>
              <a:t>Multiplexer (cont)</a:t>
            </a:r>
            <a:endParaRPr lang="en-US"/>
          </a:p>
        </p:txBody>
      </p:sp>
      <p:sp>
        <p:nvSpPr>
          <p:cNvPr id="9" name="Content Placeholder 8">
            <a:extLst>
              <a:ext uri="{FF2B5EF4-FFF2-40B4-BE49-F238E27FC236}">
                <a16:creationId xmlns:a16="http://schemas.microsoft.com/office/drawing/2014/main" id="{29F1DE79-79BA-427E-B8D7-D40E91897DCE}"/>
              </a:ext>
            </a:extLst>
          </p:cNvPr>
          <p:cNvSpPr>
            <a:spLocks noGrp="1"/>
          </p:cNvSpPr>
          <p:nvPr>
            <p:ph idx="1"/>
          </p:nvPr>
        </p:nvSpPr>
        <p:spPr/>
        <p:txBody>
          <a:bodyPr vert="horz" lIns="91440" tIns="45720" rIns="91440" bIns="45720" rtlCol="0" anchor="t">
            <a:normAutofit/>
          </a:bodyPr>
          <a:lstStyle/>
          <a:p>
            <a:endParaRPr lang="en-US">
              <a:cs typeface="Calibri"/>
            </a:endParaRPr>
          </a:p>
          <a:p>
            <a:r>
              <a:rPr lang="en-US">
                <a:cs typeface="Calibri"/>
              </a:rPr>
              <a:t>Discharge</a:t>
            </a:r>
          </a:p>
          <a:p>
            <a:endParaRPr lang="en-US">
              <a:cs typeface="Calibri"/>
            </a:endParaRPr>
          </a:p>
          <a:p>
            <a:pPr marL="0" indent="0">
              <a:buNone/>
            </a:pPr>
            <a:r>
              <a:rPr lang="en-US">
                <a:cs typeface="Calibri"/>
              </a:rPr>
              <a:t>Equivalent circuit</a:t>
            </a:r>
          </a:p>
        </p:txBody>
      </p:sp>
      <p:pic>
        <p:nvPicPr>
          <p:cNvPr id="11" name="Picture 8" descr="A screenshot of a cell phone&#10;&#10;Description generated with high confidence">
            <a:extLst>
              <a:ext uri="{FF2B5EF4-FFF2-40B4-BE49-F238E27FC236}">
                <a16:creationId xmlns:a16="http://schemas.microsoft.com/office/drawing/2014/main" id="{AB6B2426-9AE4-4BBD-9A3C-16D6867D01EA}"/>
              </a:ext>
            </a:extLst>
          </p:cNvPr>
          <p:cNvPicPr>
            <a:picLocks noChangeAspect="1"/>
          </p:cNvPicPr>
          <p:nvPr/>
        </p:nvPicPr>
        <p:blipFill>
          <a:blip r:embed="rId3"/>
          <a:stretch>
            <a:fillRect/>
          </a:stretch>
        </p:blipFill>
        <p:spPr>
          <a:xfrm>
            <a:off x="5386751" y="798142"/>
            <a:ext cx="5680642" cy="5680642"/>
          </a:xfrm>
          <a:prstGeom prst="rect">
            <a:avLst/>
          </a:prstGeom>
        </p:spPr>
      </p:pic>
      <p:pic>
        <p:nvPicPr>
          <p:cNvPr id="3" name="Picture 3" descr="A close up of a fence&#10;&#10;Description generated with high confidence">
            <a:extLst>
              <a:ext uri="{FF2B5EF4-FFF2-40B4-BE49-F238E27FC236}">
                <a16:creationId xmlns:a16="http://schemas.microsoft.com/office/drawing/2014/main" id="{EFBEA1E6-EBBC-409F-978B-5C259D4467C4}"/>
              </a:ext>
            </a:extLst>
          </p:cNvPr>
          <p:cNvPicPr>
            <a:picLocks noChangeAspect="1"/>
          </p:cNvPicPr>
          <p:nvPr/>
        </p:nvPicPr>
        <p:blipFill>
          <a:blip r:embed="rId4"/>
          <a:stretch>
            <a:fillRect/>
          </a:stretch>
        </p:blipFill>
        <p:spPr>
          <a:xfrm>
            <a:off x="842513" y="4008165"/>
            <a:ext cx="2743200" cy="768236"/>
          </a:xfrm>
          <a:prstGeom prst="rect">
            <a:avLst/>
          </a:prstGeom>
        </p:spPr>
      </p:pic>
      <p:sp>
        <p:nvSpPr>
          <p:cNvPr id="5" name="Rectangle 4">
            <a:extLst>
              <a:ext uri="{FF2B5EF4-FFF2-40B4-BE49-F238E27FC236}">
                <a16:creationId xmlns:a16="http://schemas.microsoft.com/office/drawing/2014/main" id="{6FAAA6A7-E64D-4F67-9F50-1055F2E6FFFD}"/>
              </a:ext>
            </a:extLst>
          </p:cNvPr>
          <p:cNvSpPr/>
          <p:nvPr/>
        </p:nvSpPr>
        <p:spPr>
          <a:xfrm>
            <a:off x="8359775" y="1692275"/>
            <a:ext cx="2603500" cy="1943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008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94BC-E270-479F-B919-E02C83A308A0}"/>
              </a:ext>
            </a:extLst>
          </p:cNvPr>
          <p:cNvSpPr>
            <a:spLocks noGrp="1"/>
          </p:cNvSpPr>
          <p:nvPr>
            <p:ph type="title"/>
          </p:nvPr>
        </p:nvSpPr>
        <p:spPr/>
        <p:txBody>
          <a:bodyPr/>
          <a:lstStyle/>
          <a:p>
            <a:r>
              <a:rPr lang="en-US">
                <a:cs typeface="Calibri Light"/>
              </a:rPr>
              <a:t>Multiplexer (</a:t>
            </a:r>
            <a:r>
              <a:rPr lang="en-US" err="1">
                <a:cs typeface="Calibri Light"/>
              </a:rPr>
              <a:t>cont</a:t>
            </a:r>
            <a:r>
              <a:rPr lang="en-US">
                <a:cs typeface="Calibri Light"/>
              </a:rPr>
              <a:t>)</a:t>
            </a:r>
            <a:endParaRPr lang="en-US"/>
          </a:p>
        </p:txBody>
      </p:sp>
      <p:sp>
        <p:nvSpPr>
          <p:cNvPr id="9" name="Content Placeholder 8">
            <a:extLst>
              <a:ext uri="{FF2B5EF4-FFF2-40B4-BE49-F238E27FC236}">
                <a16:creationId xmlns:a16="http://schemas.microsoft.com/office/drawing/2014/main" id="{29F1DE79-79BA-427E-B8D7-D40E91897DCE}"/>
              </a:ext>
            </a:extLst>
          </p:cNvPr>
          <p:cNvSpPr>
            <a:spLocks noGrp="1"/>
          </p:cNvSpPr>
          <p:nvPr>
            <p:ph idx="1"/>
          </p:nvPr>
        </p:nvSpPr>
        <p:spPr/>
        <p:txBody>
          <a:bodyPr vert="horz" lIns="91440" tIns="45720" rIns="91440" bIns="45720" rtlCol="0" anchor="t">
            <a:normAutofit/>
          </a:bodyPr>
          <a:lstStyle/>
          <a:p>
            <a:endParaRPr lang="en-US">
              <a:cs typeface="Calibri"/>
            </a:endParaRPr>
          </a:p>
          <a:p>
            <a:r>
              <a:rPr lang="en-US">
                <a:cs typeface="Calibri"/>
              </a:rPr>
              <a:t>Charge</a:t>
            </a:r>
          </a:p>
          <a:p>
            <a:endParaRPr lang="en-US">
              <a:cs typeface="Calibri"/>
            </a:endParaRPr>
          </a:p>
          <a:p>
            <a:pPr marL="0" indent="0">
              <a:buNone/>
            </a:pPr>
            <a:r>
              <a:rPr lang="en-US">
                <a:cs typeface="Calibri"/>
              </a:rPr>
              <a:t>Equivalent circuit</a:t>
            </a:r>
          </a:p>
        </p:txBody>
      </p:sp>
      <p:pic>
        <p:nvPicPr>
          <p:cNvPr id="11" name="Picture 8" descr="A screenshot of a cell phone&#10;&#10;Description generated with high confidence">
            <a:extLst>
              <a:ext uri="{FF2B5EF4-FFF2-40B4-BE49-F238E27FC236}">
                <a16:creationId xmlns:a16="http://schemas.microsoft.com/office/drawing/2014/main" id="{AB6B2426-9AE4-4BBD-9A3C-16D6867D01EA}"/>
              </a:ext>
            </a:extLst>
          </p:cNvPr>
          <p:cNvPicPr>
            <a:picLocks noChangeAspect="1"/>
          </p:cNvPicPr>
          <p:nvPr/>
        </p:nvPicPr>
        <p:blipFill>
          <a:blip r:embed="rId3"/>
          <a:stretch>
            <a:fillRect/>
          </a:stretch>
        </p:blipFill>
        <p:spPr>
          <a:xfrm>
            <a:off x="5386751" y="798142"/>
            <a:ext cx="5680642" cy="5680642"/>
          </a:xfrm>
          <a:prstGeom prst="rect">
            <a:avLst/>
          </a:prstGeom>
        </p:spPr>
      </p:pic>
      <p:pic>
        <p:nvPicPr>
          <p:cNvPr id="14" name="Picture 14" descr="A picture containing object, antenna&#10;&#10;Description generated with very high confidence">
            <a:extLst>
              <a:ext uri="{FF2B5EF4-FFF2-40B4-BE49-F238E27FC236}">
                <a16:creationId xmlns:a16="http://schemas.microsoft.com/office/drawing/2014/main" id="{BC2C1674-71ED-443A-B47F-32FE124163AA}"/>
              </a:ext>
            </a:extLst>
          </p:cNvPr>
          <p:cNvPicPr>
            <a:picLocks noChangeAspect="1"/>
          </p:cNvPicPr>
          <p:nvPr/>
        </p:nvPicPr>
        <p:blipFill>
          <a:blip r:embed="rId4"/>
          <a:stretch>
            <a:fillRect/>
          </a:stretch>
        </p:blipFill>
        <p:spPr>
          <a:xfrm>
            <a:off x="842513" y="3807894"/>
            <a:ext cx="2743200" cy="1111268"/>
          </a:xfrm>
          <a:prstGeom prst="rect">
            <a:avLst/>
          </a:prstGeom>
        </p:spPr>
      </p:pic>
      <p:sp>
        <p:nvSpPr>
          <p:cNvPr id="17" name="Rectangle 16">
            <a:extLst>
              <a:ext uri="{FF2B5EF4-FFF2-40B4-BE49-F238E27FC236}">
                <a16:creationId xmlns:a16="http://schemas.microsoft.com/office/drawing/2014/main" id="{8B1572A1-8820-4B72-B859-23DD8F85F20E}"/>
              </a:ext>
            </a:extLst>
          </p:cNvPr>
          <p:cNvSpPr/>
          <p:nvPr/>
        </p:nvSpPr>
        <p:spPr>
          <a:xfrm>
            <a:off x="8410575" y="3800475"/>
            <a:ext cx="2768600" cy="2133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52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94BC-E270-479F-B919-E02C83A308A0}"/>
              </a:ext>
            </a:extLst>
          </p:cNvPr>
          <p:cNvSpPr>
            <a:spLocks noGrp="1"/>
          </p:cNvSpPr>
          <p:nvPr>
            <p:ph type="title"/>
          </p:nvPr>
        </p:nvSpPr>
        <p:spPr/>
        <p:txBody>
          <a:bodyPr/>
          <a:lstStyle/>
          <a:p>
            <a:r>
              <a:rPr lang="en-US">
                <a:cs typeface="Calibri Light"/>
              </a:rPr>
              <a:t>Multiplexer (cont)</a:t>
            </a:r>
            <a:endParaRPr lang="en-US"/>
          </a:p>
        </p:txBody>
      </p:sp>
      <p:sp>
        <p:nvSpPr>
          <p:cNvPr id="9" name="Content Placeholder 8">
            <a:extLst>
              <a:ext uri="{FF2B5EF4-FFF2-40B4-BE49-F238E27FC236}">
                <a16:creationId xmlns:a16="http://schemas.microsoft.com/office/drawing/2014/main" id="{29F1DE79-79BA-427E-B8D7-D40E91897DCE}"/>
              </a:ext>
            </a:extLst>
          </p:cNvPr>
          <p:cNvSpPr>
            <a:spLocks noGrp="1"/>
          </p:cNvSpPr>
          <p:nvPr>
            <p:ph idx="1"/>
          </p:nvPr>
        </p:nvSpPr>
        <p:spPr/>
        <p:txBody>
          <a:bodyPr vert="horz" lIns="91440" tIns="45720" rIns="91440" bIns="45720" rtlCol="0" anchor="t">
            <a:normAutofit/>
          </a:bodyPr>
          <a:lstStyle/>
          <a:p>
            <a:endParaRPr lang="en-US">
              <a:cs typeface="Calibri"/>
            </a:endParaRPr>
          </a:p>
          <a:p>
            <a:r>
              <a:rPr lang="en-US">
                <a:cs typeface="Calibri"/>
              </a:rPr>
              <a:t>Charging</a:t>
            </a:r>
          </a:p>
          <a:p>
            <a:r>
              <a:rPr lang="en-US">
                <a:cs typeface="Calibri"/>
              </a:rPr>
              <a:t>Balance leads in parallel</a:t>
            </a:r>
          </a:p>
          <a:p>
            <a:r>
              <a:rPr lang="en-US">
                <a:cs typeface="Calibri"/>
              </a:rPr>
              <a:t>Connects to charger</a:t>
            </a:r>
          </a:p>
        </p:txBody>
      </p:sp>
      <p:pic>
        <p:nvPicPr>
          <p:cNvPr id="11" name="Picture 8" descr="A screenshot of a cell phone&#10;&#10;Description generated with high confidence">
            <a:extLst>
              <a:ext uri="{FF2B5EF4-FFF2-40B4-BE49-F238E27FC236}">
                <a16:creationId xmlns:a16="http://schemas.microsoft.com/office/drawing/2014/main" id="{AB6B2426-9AE4-4BBD-9A3C-16D6867D01EA}"/>
              </a:ext>
            </a:extLst>
          </p:cNvPr>
          <p:cNvPicPr>
            <a:picLocks noChangeAspect="1"/>
          </p:cNvPicPr>
          <p:nvPr/>
        </p:nvPicPr>
        <p:blipFill>
          <a:blip r:embed="rId3"/>
          <a:stretch>
            <a:fillRect/>
          </a:stretch>
        </p:blipFill>
        <p:spPr>
          <a:xfrm>
            <a:off x="5386751" y="798142"/>
            <a:ext cx="5680642" cy="5680642"/>
          </a:xfrm>
          <a:prstGeom prst="rect">
            <a:avLst/>
          </a:prstGeom>
        </p:spPr>
      </p:pic>
      <p:sp>
        <p:nvSpPr>
          <p:cNvPr id="5" name="Rectangle 4">
            <a:extLst>
              <a:ext uri="{FF2B5EF4-FFF2-40B4-BE49-F238E27FC236}">
                <a16:creationId xmlns:a16="http://schemas.microsoft.com/office/drawing/2014/main" id="{6FAAA6A7-E64D-4F67-9F50-1055F2E6FFFD}"/>
              </a:ext>
            </a:extLst>
          </p:cNvPr>
          <p:cNvSpPr/>
          <p:nvPr/>
        </p:nvSpPr>
        <p:spPr>
          <a:xfrm>
            <a:off x="5530764" y="3987499"/>
            <a:ext cx="2749170" cy="25053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814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B3C6-0180-42C7-9291-81D283C2953E}"/>
              </a:ext>
            </a:extLst>
          </p:cNvPr>
          <p:cNvSpPr>
            <a:spLocks noGrp="1"/>
          </p:cNvSpPr>
          <p:nvPr>
            <p:ph type="title"/>
          </p:nvPr>
        </p:nvSpPr>
        <p:spPr/>
        <p:txBody>
          <a:bodyPr/>
          <a:lstStyle/>
          <a:p>
            <a:r>
              <a:rPr lang="en-GB"/>
              <a:t>Switching technology</a:t>
            </a:r>
          </a:p>
        </p:txBody>
      </p:sp>
      <p:sp>
        <p:nvSpPr>
          <p:cNvPr id="3" name="Content Placeholder 2">
            <a:extLst>
              <a:ext uri="{FF2B5EF4-FFF2-40B4-BE49-F238E27FC236}">
                <a16:creationId xmlns:a16="http://schemas.microsoft.com/office/drawing/2014/main" id="{F3AE64F4-03B2-4673-8BDD-84CA0ABF0AC7}"/>
              </a:ext>
            </a:extLst>
          </p:cNvPr>
          <p:cNvSpPr>
            <a:spLocks noGrp="1"/>
          </p:cNvSpPr>
          <p:nvPr>
            <p:ph idx="1"/>
          </p:nvPr>
        </p:nvSpPr>
        <p:spPr>
          <a:xfrm>
            <a:off x="838200" y="1825625"/>
            <a:ext cx="4748868" cy="4351338"/>
          </a:xfrm>
        </p:spPr>
        <p:txBody>
          <a:bodyPr vert="horz" lIns="91440" tIns="45720" rIns="91440" bIns="45720" rtlCol="0" anchor="t">
            <a:normAutofit/>
          </a:bodyPr>
          <a:lstStyle/>
          <a:p>
            <a:pPr marL="0" indent="0">
              <a:buNone/>
            </a:pPr>
            <a:r>
              <a:rPr lang="en-GB"/>
              <a:t>Relay:</a:t>
            </a:r>
          </a:p>
          <a:p>
            <a:r>
              <a:rPr lang="en-GB"/>
              <a:t>Electro-Mechanical switch</a:t>
            </a:r>
            <a:endParaRPr lang="en-GB">
              <a:cs typeface="Calibri"/>
            </a:endParaRPr>
          </a:p>
          <a:p>
            <a:r>
              <a:rPr lang="en-GB"/>
              <a:t>Very high voltage</a:t>
            </a:r>
          </a:p>
          <a:p>
            <a:r>
              <a:rPr lang="en-GB"/>
              <a:t>Very high current</a:t>
            </a:r>
          </a:p>
          <a:p>
            <a:r>
              <a:rPr lang="en-GB"/>
              <a:t>Low standby draw</a:t>
            </a:r>
            <a:endParaRPr lang="en-GB">
              <a:cs typeface="Calibri"/>
            </a:endParaRPr>
          </a:p>
          <a:p>
            <a:endParaRPr lang="en-GB"/>
          </a:p>
          <a:p>
            <a:endParaRPr lang="en-GB"/>
          </a:p>
        </p:txBody>
      </p:sp>
      <p:sp>
        <p:nvSpPr>
          <p:cNvPr id="4" name="Content Placeholder 2">
            <a:extLst>
              <a:ext uri="{FF2B5EF4-FFF2-40B4-BE49-F238E27FC236}">
                <a16:creationId xmlns:a16="http://schemas.microsoft.com/office/drawing/2014/main" id="{80FCAF3B-D795-4829-8DBE-A7553CCAA8E5}"/>
              </a:ext>
            </a:extLst>
          </p:cNvPr>
          <p:cNvSpPr txBox="1">
            <a:spLocks/>
          </p:cNvSpPr>
          <p:nvPr/>
        </p:nvSpPr>
        <p:spPr>
          <a:xfrm>
            <a:off x="6292442" y="1825625"/>
            <a:ext cx="47488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t>MOSFET power switch:</a:t>
            </a:r>
          </a:p>
          <a:p>
            <a:r>
              <a:rPr lang="en-GB"/>
              <a:t>Solid state system</a:t>
            </a:r>
          </a:p>
          <a:p>
            <a:r>
              <a:rPr lang="en-GB"/>
              <a:t>Low current</a:t>
            </a:r>
          </a:p>
          <a:p>
            <a:r>
              <a:rPr lang="en-GB"/>
              <a:t>Higher power dissipation</a:t>
            </a:r>
          </a:p>
          <a:p>
            <a:r>
              <a:rPr lang="en-GB"/>
              <a:t>Extra drive circuitry</a:t>
            </a:r>
          </a:p>
        </p:txBody>
      </p:sp>
      <p:pic>
        <p:nvPicPr>
          <p:cNvPr id="5" name="Picture 5" descr="A circuit board&#10;&#10;Description generated with very high confidence">
            <a:extLst>
              <a:ext uri="{FF2B5EF4-FFF2-40B4-BE49-F238E27FC236}">
                <a16:creationId xmlns:a16="http://schemas.microsoft.com/office/drawing/2014/main" id="{9F750418-FA6B-4872-90DC-35A85CF3EF96}"/>
              </a:ext>
            </a:extLst>
          </p:cNvPr>
          <p:cNvPicPr>
            <a:picLocks noChangeAspect="1"/>
          </p:cNvPicPr>
          <p:nvPr/>
        </p:nvPicPr>
        <p:blipFill>
          <a:blip r:embed="rId3"/>
          <a:stretch>
            <a:fillRect/>
          </a:stretch>
        </p:blipFill>
        <p:spPr>
          <a:xfrm>
            <a:off x="1597232" y="4399066"/>
            <a:ext cx="2457450" cy="2457450"/>
          </a:xfrm>
          <a:prstGeom prst="rect">
            <a:avLst/>
          </a:prstGeom>
        </p:spPr>
      </p:pic>
      <p:pic>
        <p:nvPicPr>
          <p:cNvPr id="7" name="Picture 7">
            <a:extLst>
              <a:ext uri="{FF2B5EF4-FFF2-40B4-BE49-F238E27FC236}">
                <a16:creationId xmlns:a16="http://schemas.microsoft.com/office/drawing/2014/main" id="{3A01DB81-A3B5-4DA6-BDEA-A5E3F3D04CE8}"/>
              </a:ext>
            </a:extLst>
          </p:cNvPr>
          <p:cNvPicPr>
            <a:picLocks noChangeAspect="1"/>
          </p:cNvPicPr>
          <p:nvPr/>
        </p:nvPicPr>
        <p:blipFill>
          <a:blip r:embed="rId4"/>
          <a:stretch>
            <a:fillRect/>
          </a:stretch>
        </p:blipFill>
        <p:spPr>
          <a:xfrm>
            <a:off x="7300133" y="4605918"/>
            <a:ext cx="2245377" cy="2245377"/>
          </a:xfrm>
          <a:prstGeom prst="rect">
            <a:avLst/>
          </a:prstGeom>
        </p:spPr>
      </p:pic>
      <p:sp>
        <p:nvSpPr>
          <p:cNvPr id="6" name="TextBox 5">
            <a:extLst>
              <a:ext uri="{FF2B5EF4-FFF2-40B4-BE49-F238E27FC236}">
                <a16:creationId xmlns:a16="http://schemas.microsoft.com/office/drawing/2014/main" id="{00D64FC6-4CC2-4161-83A1-336B9B57E7FF}"/>
              </a:ext>
            </a:extLst>
          </p:cNvPr>
          <p:cNvSpPr txBox="1"/>
          <p:nvPr/>
        </p:nvSpPr>
        <p:spPr>
          <a:xfrm>
            <a:off x="4527959" y="602029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Stock images from Farnell</a:t>
            </a:r>
            <a:endParaRPr lang="en-US">
              <a:cs typeface="Calibri"/>
            </a:endParaRPr>
          </a:p>
        </p:txBody>
      </p:sp>
    </p:spTree>
    <p:extLst>
      <p:ext uri="{BB962C8B-B14F-4D97-AF65-F5344CB8AC3E}">
        <p14:creationId xmlns:p14="http://schemas.microsoft.com/office/powerpoint/2010/main" val="303846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405B-CD38-4321-A24A-67621C4E3700}"/>
              </a:ext>
            </a:extLst>
          </p:cNvPr>
          <p:cNvSpPr>
            <a:spLocks noGrp="1"/>
          </p:cNvSpPr>
          <p:nvPr>
            <p:ph type="title"/>
          </p:nvPr>
        </p:nvSpPr>
        <p:spPr/>
        <p:txBody>
          <a:bodyPr/>
          <a:lstStyle/>
          <a:p>
            <a:r>
              <a:rPr lang="en-GB"/>
              <a:t>Battery embedded controller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F81F25-548D-4B9F-BF8E-FF60F2870256}"/>
                  </a:ext>
                </a:extLst>
              </p:cNvPr>
              <p:cNvSpPr>
                <a:spLocks noGrp="1"/>
              </p:cNvSpPr>
              <p:nvPr>
                <p:ph idx="1"/>
              </p:nvPr>
            </p:nvSpPr>
            <p:spPr/>
            <p:txBody>
              <a:bodyPr>
                <a:normAutofit/>
              </a:bodyPr>
              <a:lstStyle/>
              <a:p>
                <a:r>
                  <a:rPr lang="en-GB"/>
                  <a:t>STM8L – microcontroller</a:t>
                </a:r>
              </a:p>
              <a:p>
                <a:r>
                  <a:rPr lang="en-GB"/>
                  <a:t>Ultra low power 10 </a:t>
                </a:r>
                <a14:m>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𝐴</m:t>
                    </m:r>
                  </m:oMath>
                </a14:m>
                <a:r>
                  <a:rPr lang="en-GB"/>
                  <a:t> sleep state</a:t>
                </a:r>
              </a:p>
              <a:p>
                <a:r>
                  <a:rPr lang="en-GB"/>
                  <a:t>Separate battery supply</a:t>
                </a:r>
              </a:p>
              <a:p>
                <a:r>
                  <a:rPr lang="en-GB"/>
                  <a:t>Monitors battery health</a:t>
                </a:r>
              </a:p>
              <a:p>
                <a:pPr lvl="1"/>
                <a:r>
                  <a:rPr lang="en-GB"/>
                  <a:t>Volts</a:t>
                </a:r>
              </a:p>
              <a:p>
                <a:pPr lvl="1"/>
                <a:r>
                  <a:rPr lang="en-GB"/>
                  <a:t>Time</a:t>
                </a:r>
              </a:p>
              <a:p>
                <a:pPr lvl="1"/>
                <a:r>
                  <a:rPr lang="en-GB"/>
                  <a:t>Cycle count</a:t>
                </a:r>
              </a:p>
              <a:p>
                <a:r>
                  <a:rPr lang="en-GB"/>
                  <a:t>Controls battery mux</a:t>
                </a:r>
              </a:p>
              <a:p>
                <a:r>
                  <a:rPr lang="en-GB"/>
                  <a:t>Heartbeat signal from main micro</a:t>
                </a:r>
              </a:p>
              <a:p>
                <a:pPr lvl="1"/>
                <a:endParaRPr lang="en-GB"/>
              </a:p>
              <a:p>
                <a:endParaRPr lang="en-GB"/>
              </a:p>
              <a:p>
                <a:endParaRPr lang="en-GB"/>
              </a:p>
            </p:txBody>
          </p:sp>
        </mc:Choice>
        <mc:Fallback xmlns="">
          <p:sp>
            <p:nvSpPr>
              <p:cNvPr id="3" name="Content Placeholder 2">
                <a:extLst>
                  <a:ext uri="{FF2B5EF4-FFF2-40B4-BE49-F238E27FC236}">
                    <a16:creationId xmlns:a16="http://schemas.microsoft.com/office/drawing/2014/main" id="{E7F81F25-548D-4B9F-BF8E-FF60F2870256}"/>
                  </a:ext>
                </a:extLst>
              </p:cNvPr>
              <p:cNvSpPr>
                <a:spLocks noGrp="1" noRot="1" noChangeAspect="1" noMove="1" noResize="1" noEditPoints="1" noAdjustHandles="1" noChangeArrowheads="1" noChangeShapeType="1" noTextEdit="1"/>
              </p:cNvSpPr>
              <p:nvPr>
                <p:ph idx="1"/>
              </p:nvPr>
            </p:nvSpPr>
            <p:spPr>
              <a:blipFill>
                <a:blip r:embed="rId3"/>
                <a:stretch>
                  <a:fillRect l="-1043" t="-2241" b="-70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1954BA5-ABDC-4478-9724-0CCD76533A4D}"/>
              </a:ext>
            </a:extLst>
          </p:cNvPr>
          <p:cNvPicPr>
            <a:picLocks noChangeAspect="1"/>
          </p:cNvPicPr>
          <p:nvPr/>
        </p:nvPicPr>
        <p:blipFill>
          <a:blip r:embed="rId4"/>
          <a:stretch>
            <a:fillRect/>
          </a:stretch>
        </p:blipFill>
        <p:spPr>
          <a:xfrm>
            <a:off x="6196250" y="1609279"/>
            <a:ext cx="5919550" cy="4172841"/>
          </a:xfrm>
          <a:prstGeom prst="rect">
            <a:avLst/>
          </a:prstGeom>
        </p:spPr>
      </p:pic>
    </p:spTree>
    <p:extLst>
      <p:ext uri="{BB962C8B-B14F-4D97-AF65-F5344CB8AC3E}">
        <p14:creationId xmlns:p14="http://schemas.microsoft.com/office/powerpoint/2010/main" val="1774288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5B61-07ED-4245-9FCB-CC6CC2550438}"/>
              </a:ext>
            </a:extLst>
          </p:cNvPr>
          <p:cNvSpPr>
            <a:spLocks noGrp="1"/>
          </p:cNvSpPr>
          <p:nvPr>
            <p:ph type="title"/>
          </p:nvPr>
        </p:nvSpPr>
        <p:spPr>
          <a:xfrm>
            <a:off x="0" y="-265835"/>
            <a:ext cx="10515600" cy="1325563"/>
          </a:xfrm>
        </p:spPr>
        <p:txBody>
          <a:bodyPr/>
          <a:lstStyle/>
          <a:p>
            <a:r>
              <a:rPr lang="en-US">
                <a:cs typeface="Calibri Light"/>
              </a:rPr>
              <a:t>Safety Measures</a:t>
            </a:r>
            <a:endParaRPr lang="en-US"/>
          </a:p>
        </p:txBody>
      </p:sp>
      <p:sp>
        <p:nvSpPr>
          <p:cNvPr id="3" name="Content Placeholder 2">
            <a:extLst>
              <a:ext uri="{FF2B5EF4-FFF2-40B4-BE49-F238E27FC236}">
                <a16:creationId xmlns:a16="http://schemas.microsoft.com/office/drawing/2014/main" id="{51F28596-ACA7-45AB-A6E1-4ECB56B38CF6}"/>
              </a:ext>
            </a:extLst>
          </p:cNvPr>
          <p:cNvSpPr>
            <a:spLocks noGrp="1"/>
          </p:cNvSpPr>
          <p:nvPr>
            <p:ph idx="1"/>
          </p:nvPr>
        </p:nvSpPr>
        <p:spPr>
          <a:xfrm>
            <a:off x="154710" y="708025"/>
            <a:ext cx="10515600" cy="4351338"/>
          </a:xfrm>
        </p:spPr>
        <p:txBody>
          <a:bodyPr/>
          <a:lstStyle/>
          <a:p>
            <a:r>
              <a:rPr lang="en-US"/>
              <a:t>Conducted a Failure Mode Analysis</a:t>
            </a:r>
          </a:p>
          <a:p>
            <a:r>
              <a:rPr lang="en-US"/>
              <a:t>Determines edge cases which could lead to system damage/failure</a:t>
            </a:r>
          </a:p>
          <a:p>
            <a:r>
              <a:rPr lang="en-US"/>
              <a:t>Plans mitigation factors</a:t>
            </a:r>
          </a:p>
        </p:txBody>
      </p:sp>
      <p:pic>
        <p:nvPicPr>
          <p:cNvPr id="8" name="Picture 7">
            <a:extLst>
              <a:ext uri="{FF2B5EF4-FFF2-40B4-BE49-F238E27FC236}">
                <a16:creationId xmlns:a16="http://schemas.microsoft.com/office/drawing/2014/main" id="{186C2766-3D19-44D5-9B14-27E644FFABBC}"/>
              </a:ext>
            </a:extLst>
          </p:cNvPr>
          <p:cNvPicPr>
            <a:picLocks noChangeAspect="1"/>
          </p:cNvPicPr>
          <p:nvPr/>
        </p:nvPicPr>
        <p:blipFill>
          <a:blip r:embed="rId2"/>
          <a:stretch>
            <a:fillRect/>
          </a:stretch>
        </p:blipFill>
        <p:spPr>
          <a:xfrm>
            <a:off x="0" y="2745727"/>
            <a:ext cx="12192000" cy="2382545"/>
          </a:xfrm>
          <a:prstGeom prst="rect">
            <a:avLst/>
          </a:prstGeom>
        </p:spPr>
      </p:pic>
    </p:spTree>
    <p:extLst>
      <p:ext uri="{BB962C8B-B14F-4D97-AF65-F5344CB8AC3E}">
        <p14:creationId xmlns:p14="http://schemas.microsoft.com/office/powerpoint/2010/main" val="2378205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6FFEB-D845-4C89-9B86-55BBBAF47610}"/>
              </a:ext>
            </a:extLst>
          </p:cNvPr>
          <p:cNvSpPr>
            <a:spLocks noGrp="1"/>
          </p:cNvSpPr>
          <p:nvPr>
            <p:ph type="title"/>
          </p:nvPr>
        </p:nvSpPr>
        <p:spPr>
          <a:xfrm>
            <a:off x="288404" y="336188"/>
            <a:ext cx="4921168" cy="949386"/>
          </a:xfrm>
        </p:spPr>
        <p:txBody>
          <a:bodyPr/>
          <a:lstStyle/>
          <a:p>
            <a:pPr algn="ctr"/>
            <a:r>
              <a:rPr lang="en-US">
                <a:cs typeface="Calibri Light"/>
              </a:rPr>
              <a:t>Board Analysis</a:t>
            </a:r>
          </a:p>
        </p:txBody>
      </p:sp>
      <p:pic>
        <p:nvPicPr>
          <p:cNvPr id="4" name="Picture 4" descr="A close up of a mans face&#10;&#10;Description generated with high confidence">
            <a:extLst>
              <a:ext uri="{FF2B5EF4-FFF2-40B4-BE49-F238E27FC236}">
                <a16:creationId xmlns:a16="http://schemas.microsoft.com/office/drawing/2014/main" id="{2F09DA49-5E62-4D7D-A8D0-2FE1C39D5C91}"/>
              </a:ext>
            </a:extLst>
          </p:cNvPr>
          <p:cNvPicPr>
            <a:picLocks noGrp="1" noChangeAspect="1"/>
          </p:cNvPicPr>
          <p:nvPr>
            <p:ph idx="1"/>
          </p:nvPr>
        </p:nvPicPr>
        <p:blipFill rotWithShape="1">
          <a:blip r:embed="rId3"/>
          <a:srcRect l="5744" t="5167" r="3097" b="7037"/>
          <a:stretch/>
        </p:blipFill>
        <p:spPr>
          <a:xfrm>
            <a:off x="5794773" y="2632"/>
            <a:ext cx="5079394" cy="3313464"/>
          </a:xfrm>
        </p:spPr>
      </p:pic>
      <p:pic>
        <p:nvPicPr>
          <p:cNvPr id="6" name="Picture 6" descr="A screenshot of a cell phone&#10;&#10;Description generated with very high confidence">
            <a:extLst>
              <a:ext uri="{FF2B5EF4-FFF2-40B4-BE49-F238E27FC236}">
                <a16:creationId xmlns:a16="http://schemas.microsoft.com/office/drawing/2014/main" id="{BA326DFE-1EB1-40AF-98E7-9947BCB4CA62}"/>
              </a:ext>
            </a:extLst>
          </p:cNvPr>
          <p:cNvPicPr>
            <a:picLocks noChangeAspect="1"/>
          </p:cNvPicPr>
          <p:nvPr/>
        </p:nvPicPr>
        <p:blipFill rotWithShape="1">
          <a:blip r:embed="rId4"/>
          <a:srcRect t="2385" r="5310" b="3339"/>
          <a:stretch/>
        </p:blipFill>
        <p:spPr>
          <a:xfrm>
            <a:off x="10941736" y="-18658"/>
            <a:ext cx="1252718" cy="3389291"/>
          </a:xfrm>
          <a:prstGeom prst="rect">
            <a:avLst/>
          </a:prstGeom>
        </p:spPr>
      </p:pic>
      <p:pic>
        <p:nvPicPr>
          <p:cNvPr id="3" name="Picture 4" descr="A picture containing drawing&#10;&#10;Description generated with very high confidence">
            <a:extLst>
              <a:ext uri="{FF2B5EF4-FFF2-40B4-BE49-F238E27FC236}">
                <a16:creationId xmlns:a16="http://schemas.microsoft.com/office/drawing/2014/main" id="{A1C5449E-D69B-4238-9F03-0E57B362CE5A}"/>
              </a:ext>
            </a:extLst>
          </p:cNvPr>
          <p:cNvPicPr>
            <a:picLocks noChangeAspect="1"/>
          </p:cNvPicPr>
          <p:nvPr/>
        </p:nvPicPr>
        <p:blipFill>
          <a:blip r:embed="rId5"/>
          <a:stretch>
            <a:fillRect/>
          </a:stretch>
        </p:blipFill>
        <p:spPr>
          <a:xfrm>
            <a:off x="5795058" y="3437888"/>
            <a:ext cx="5144947" cy="3387114"/>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8AD0BDD9-2EDD-408D-B4B7-0A1C39927D76}"/>
              </a:ext>
            </a:extLst>
          </p:cNvPr>
          <p:cNvPicPr>
            <a:picLocks noChangeAspect="1"/>
          </p:cNvPicPr>
          <p:nvPr/>
        </p:nvPicPr>
        <p:blipFill>
          <a:blip r:embed="rId6"/>
          <a:stretch>
            <a:fillRect/>
          </a:stretch>
        </p:blipFill>
        <p:spPr>
          <a:xfrm>
            <a:off x="11081707" y="3397169"/>
            <a:ext cx="870208" cy="3458901"/>
          </a:xfrm>
          <a:prstGeom prst="rect">
            <a:avLst/>
          </a:prstGeom>
        </p:spPr>
      </p:pic>
      <p:sp>
        <p:nvSpPr>
          <p:cNvPr id="9" name="TextBox 8">
            <a:extLst>
              <a:ext uri="{FF2B5EF4-FFF2-40B4-BE49-F238E27FC236}">
                <a16:creationId xmlns:a16="http://schemas.microsoft.com/office/drawing/2014/main" id="{F55B24CD-373C-43EA-BD4D-F0B3C39DB0D9}"/>
              </a:ext>
            </a:extLst>
          </p:cNvPr>
          <p:cNvSpPr txBox="1"/>
          <p:nvPr/>
        </p:nvSpPr>
        <p:spPr>
          <a:xfrm>
            <a:off x="461058" y="1570298"/>
            <a:ext cx="457585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Stress Analysis</a:t>
            </a:r>
          </a:p>
          <a:p>
            <a:r>
              <a:rPr lang="en-US">
                <a:cs typeface="Calibri"/>
              </a:rPr>
              <a:t>FEM analysis</a:t>
            </a:r>
          </a:p>
          <a:p>
            <a:pPr marL="742950" lvl="1" indent="-285750">
              <a:buFont typeface="Arial"/>
              <a:buChar char="•"/>
            </a:pPr>
            <a:r>
              <a:rPr lang="en-US">
                <a:cs typeface="Calibri"/>
              </a:rPr>
              <a:t>120kg user load concentrated at centre</a:t>
            </a:r>
          </a:p>
          <a:p>
            <a:pPr marL="742950" lvl="1" indent="-285750">
              <a:buFont typeface="Arial"/>
              <a:buChar char="•"/>
            </a:pPr>
            <a:r>
              <a:rPr lang="en-US">
                <a:cs typeface="Calibri"/>
              </a:rPr>
              <a:t>Approx. 4.5kg components</a:t>
            </a:r>
          </a:p>
          <a:p>
            <a:pPr marL="285750" indent="-285750">
              <a:buFont typeface="Arial"/>
              <a:buChar char="•"/>
            </a:pPr>
            <a:r>
              <a:rPr lang="en-US">
                <a:cs typeface="Calibri"/>
              </a:rPr>
              <a:t>High stress at truck fixtures and center of board</a:t>
            </a:r>
            <a:endParaRPr lang="en-US"/>
          </a:p>
          <a:p>
            <a:pPr marL="285750" indent="-285750">
              <a:buFont typeface="Arial"/>
              <a:buChar char="•"/>
            </a:pPr>
            <a:r>
              <a:rPr lang="en-US">
                <a:cs typeface="Calibri"/>
              </a:rPr>
              <a:t>35.9MPa maximum compressive stress</a:t>
            </a:r>
          </a:p>
          <a:p>
            <a:pPr marL="285750" indent="-285750">
              <a:buFont typeface="Arial"/>
              <a:buChar char="•"/>
            </a:pPr>
            <a:r>
              <a:rPr lang="en-US">
                <a:cs typeface="Calibri"/>
              </a:rPr>
              <a:t>Does not exceed compressive yield stress</a:t>
            </a:r>
          </a:p>
        </p:txBody>
      </p:sp>
      <p:sp>
        <p:nvSpPr>
          <p:cNvPr id="10" name="TextBox 9">
            <a:extLst>
              <a:ext uri="{FF2B5EF4-FFF2-40B4-BE49-F238E27FC236}">
                <a16:creationId xmlns:a16="http://schemas.microsoft.com/office/drawing/2014/main" id="{E1A0A57D-9C86-41D9-A81A-831A6A8EE8F2}"/>
              </a:ext>
            </a:extLst>
          </p:cNvPr>
          <p:cNvSpPr txBox="1"/>
          <p:nvPr/>
        </p:nvSpPr>
        <p:spPr>
          <a:xfrm>
            <a:off x="461057" y="4492905"/>
            <a:ext cx="45758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Displacement Analysis</a:t>
            </a:r>
          </a:p>
          <a:p>
            <a:pPr marL="285750" indent="-285750">
              <a:buFont typeface="Arial"/>
              <a:buChar char="•"/>
            </a:pPr>
            <a:r>
              <a:rPr lang="en-US">
                <a:cs typeface="Calibri"/>
              </a:rPr>
              <a:t>4.6mm maximum deflection</a:t>
            </a:r>
          </a:p>
        </p:txBody>
      </p:sp>
    </p:spTree>
    <p:extLst>
      <p:ext uri="{BB962C8B-B14F-4D97-AF65-F5344CB8AC3E}">
        <p14:creationId xmlns:p14="http://schemas.microsoft.com/office/powerpoint/2010/main" val="3400888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7064-091D-4ACF-BC65-41130E3194A1}"/>
              </a:ext>
            </a:extLst>
          </p:cNvPr>
          <p:cNvSpPr>
            <a:spLocks noGrp="1"/>
          </p:cNvSpPr>
          <p:nvPr>
            <p:ph type="title"/>
          </p:nvPr>
        </p:nvSpPr>
        <p:spPr/>
        <p:txBody>
          <a:bodyPr/>
          <a:lstStyle/>
          <a:p>
            <a:r>
              <a:rPr lang="en-US">
                <a:cs typeface="Calibri Light"/>
              </a:rPr>
              <a:t>Servicing</a:t>
            </a:r>
            <a:endParaRPr lang="en-US"/>
          </a:p>
        </p:txBody>
      </p:sp>
      <p:sp>
        <p:nvSpPr>
          <p:cNvPr id="3" name="Content Placeholder 2">
            <a:extLst>
              <a:ext uri="{FF2B5EF4-FFF2-40B4-BE49-F238E27FC236}">
                <a16:creationId xmlns:a16="http://schemas.microsoft.com/office/drawing/2014/main" id="{CEB53A26-4CF6-49BE-9801-BC29853C862D}"/>
              </a:ext>
            </a:extLst>
          </p:cNvPr>
          <p:cNvSpPr>
            <a:spLocks noGrp="1"/>
          </p:cNvSpPr>
          <p:nvPr>
            <p:ph idx="1"/>
          </p:nvPr>
        </p:nvSpPr>
        <p:spPr/>
        <p:txBody>
          <a:bodyPr vert="horz" lIns="91440" tIns="45720" rIns="91440" bIns="45720" rtlCol="0" anchor="t">
            <a:normAutofit/>
          </a:bodyPr>
          <a:lstStyle/>
          <a:p>
            <a:r>
              <a:rPr lang="en-US">
                <a:cs typeface="Calibri"/>
              </a:rPr>
              <a:t>Lithium battery take back scheme &amp; disposal</a:t>
            </a:r>
          </a:p>
          <a:p>
            <a:r>
              <a:rPr lang="en-US">
                <a:cs typeface="Calibri"/>
              </a:rPr>
              <a:t>Replace main batteries and coin battery</a:t>
            </a:r>
          </a:p>
          <a:p>
            <a:r>
              <a:rPr lang="en-US">
                <a:cs typeface="Calibri"/>
              </a:rPr>
              <a:t>Test and maintain circuitry</a:t>
            </a:r>
          </a:p>
          <a:p>
            <a:r>
              <a:rPr lang="en-US">
                <a:cs typeface="Calibri"/>
              </a:rPr>
              <a:t>Check mechanical parts for damage</a:t>
            </a:r>
          </a:p>
          <a:p>
            <a:r>
              <a:rPr lang="en-US">
                <a:cs typeface="Calibri"/>
              </a:rPr>
              <a:t>Replace consumable parts</a:t>
            </a: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640896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C6A3-42C5-4B25-815F-59B0254D9545}"/>
              </a:ext>
            </a:extLst>
          </p:cNvPr>
          <p:cNvSpPr>
            <a:spLocks noGrp="1"/>
          </p:cNvSpPr>
          <p:nvPr>
            <p:ph type="title"/>
          </p:nvPr>
        </p:nvSpPr>
        <p:spPr/>
        <p:txBody>
          <a:bodyPr/>
          <a:lstStyle/>
          <a:p>
            <a:r>
              <a:rPr lang="en-US">
                <a:cs typeface="Calibri Light"/>
              </a:rPr>
              <a:t>End of Life</a:t>
            </a:r>
            <a:endParaRPr lang="en-US"/>
          </a:p>
        </p:txBody>
      </p:sp>
      <p:sp>
        <p:nvSpPr>
          <p:cNvPr id="3" name="Content Placeholder 2">
            <a:extLst>
              <a:ext uri="{FF2B5EF4-FFF2-40B4-BE49-F238E27FC236}">
                <a16:creationId xmlns:a16="http://schemas.microsoft.com/office/drawing/2014/main" id="{602A276C-E6BB-4CD0-9D68-84497D73B80F}"/>
              </a:ext>
            </a:extLst>
          </p:cNvPr>
          <p:cNvSpPr>
            <a:spLocks noGrp="1"/>
          </p:cNvSpPr>
          <p:nvPr>
            <p:ph idx="1"/>
          </p:nvPr>
        </p:nvSpPr>
        <p:spPr/>
        <p:txBody>
          <a:bodyPr vert="horz" lIns="91440" tIns="45720" rIns="91440" bIns="45720" rtlCol="0" anchor="t">
            <a:normAutofit/>
          </a:bodyPr>
          <a:lstStyle/>
          <a:p>
            <a:r>
              <a:rPr lang="en-US">
                <a:cs typeface="Calibri"/>
              </a:rPr>
              <a:t>Lithium Polymers</a:t>
            </a:r>
          </a:p>
          <a:p>
            <a:pPr lvl="1"/>
            <a:r>
              <a:rPr lang="en-US">
                <a:cs typeface="Calibri"/>
              </a:rPr>
              <a:t>EEE Waste</a:t>
            </a:r>
          </a:p>
          <a:p>
            <a:pPr lvl="1"/>
            <a:r>
              <a:rPr lang="en-US">
                <a:cs typeface="Calibri"/>
              </a:rPr>
              <a:t>Readily removeable</a:t>
            </a:r>
          </a:p>
          <a:p>
            <a:pPr lvl="1"/>
            <a:r>
              <a:rPr lang="en-US">
                <a:cs typeface="Calibri"/>
              </a:rPr>
              <a:t>Labelled fully</a:t>
            </a:r>
          </a:p>
          <a:p>
            <a:r>
              <a:rPr lang="en-US">
                <a:ea typeface="+mn-lt"/>
                <a:cs typeface="+mn-lt"/>
              </a:rPr>
              <a:t>ABS plastic and wood are easily recyclable</a:t>
            </a:r>
          </a:p>
          <a:p>
            <a:r>
              <a:rPr lang="en-US">
                <a:ea typeface="+mn-lt"/>
                <a:cs typeface="+mn-lt"/>
              </a:rPr>
              <a:t>Metal can be scrapped</a:t>
            </a:r>
          </a:p>
          <a:p>
            <a:pPr lvl="1"/>
            <a:endParaRPr lang="en-US">
              <a:ea typeface="+mn-lt"/>
              <a:cs typeface="+mn-lt"/>
            </a:endParaRPr>
          </a:p>
        </p:txBody>
      </p:sp>
      <p:pic>
        <p:nvPicPr>
          <p:cNvPr id="4" name="Picture 4" descr="A close up of a basketball hoop&#10;&#10;Description generated with high confidence">
            <a:extLst>
              <a:ext uri="{FF2B5EF4-FFF2-40B4-BE49-F238E27FC236}">
                <a16:creationId xmlns:a16="http://schemas.microsoft.com/office/drawing/2014/main" id="{F9A25BAB-D874-4A85-B4B6-6E2043B1E575}"/>
              </a:ext>
            </a:extLst>
          </p:cNvPr>
          <p:cNvPicPr>
            <a:picLocks noChangeAspect="1"/>
          </p:cNvPicPr>
          <p:nvPr/>
        </p:nvPicPr>
        <p:blipFill>
          <a:blip r:embed="rId3"/>
          <a:stretch>
            <a:fillRect/>
          </a:stretch>
        </p:blipFill>
        <p:spPr>
          <a:xfrm>
            <a:off x="8140700" y="0"/>
            <a:ext cx="4051300" cy="2730500"/>
          </a:xfrm>
          <a:prstGeom prst="rect">
            <a:avLst/>
          </a:prstGeom>
        </p:spPr>
      </p:pic>
      <p:sp>
        <p:nvSpPr>
          <p:cNvPr id="8" name="TextBox 7">
            <a:extLst>
              <a:ext uri="{FF2B5EF4-FFF2-40B4-BE49-F238E27FC236}">
                <a16:creationId xmlns:a16="http://schemas.microsoft.com/office/drawing/2014/main" id="{5986335F-3BC8-4E4B-BBC3-AB2F19E25769}"/>
              </a:ext>
            </a:extLst>
          </p:cNvPr>
          <p:cNvSpPr txBox="1"/>
          <p:nvPr/>
        </p:nvSpPr>
        <p:spPr>
          <a:xfrm>
            <a:off x="8796020" y="238760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Required Battery Symbol</a:t>
            </a:r>
          </a:p>
          <a:p>
            <a:pPr algn="ctr"/>
            <a:r>
              <a:rPr lang="en-US" sz="1400">
                <a:cs typeface="Calibri"/>
              </a:rPr>
              <a:t>Image from GOV.uk</a:t>
            </a:r>
          </a:p>
        </p:txBody>
      </p:sp>
    </p:spTree>
    <p:extLst>
      <p:ext uri="{BB962C8B-B14F-4D97-AF65-F5344CB8AC3E}">
        <p14:creationId xmlns:p14="http://schemas.microsoft.com/office/powerpoint/2010/main" val="1188108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3A2F-A6F6-4568-B43F-7F8FBD88BCCD}"/>
              </a:ext>
            </a:extLst>
          </p:cNvPr>
          <p:cNvSpPr>
            <a:spLocks noGrp="1"/>
          </p:cNvSpPr>
          <p:nvPr>
            <p:ph type="title"/>
          </p:nvPr>
        </p:nvSpPr>
        <p:spPr/>
        <p:txBody>
          <a:bodyPr/>
          <a:lstStyle/>
          <a:p>
            <a:r>
              <a:rPr lang="en-US">
                <a:cs typeface="Calibri Light"/>
              </a:rPr>
              <a:t>Costing</a:t>
            </a:r>
            <a:endParaRPr lang="en-US"/>
          </a:p>
        </p:txBody>
      </p:sp>
      <p:sp>
        <p:nvSpPr>
          <p:cNvPr id="3" name="Content Placeholder 2">
            <a:extLst>
              <a:ext uri="{FF2B5EF4-FFF2-40B4-BE49-F238E27FC236}">
                <a16:creationId xmlns:a16="http://schemas.microsoft.com/office/drawing/2014/main" id="{1DC2B0CB-D210-4FA6-9DA5-65E3AA2B7815}"/>
              </a:ext>
            </a:extLst>
          </p:cNvPr>
          <p:cNvSpPr>
            <a:spLocks noGrp="1"/>
          </p:cNvSpPr>
          <p:nvPr>
            <p:ph idx="1"/>
          </p:nvPr>
        </p:nvSpPr>
        <p:spPr>
          <a:xfrm>
            <a:off x="838200" y="1825625"/>
            <a:ext cx="5885727" cy="4351338"/>
          </a:xfrm>
        </p:spPr>
        <p:txBody>
          <a:bodyPr vert="horz" lIns="91440" tIns="45720" rIns="91440" bIns="45720" rtlCol="0" anchor="t">
            <a:normAutofit/>
          </a:bodyPr>
          <a:lstStyle/>
          <a:p>
            <a:r>
              <a:rPr lang="en-US">
                <a:cs typeface="Calibri"/>
              </a:rPr>
              <a:t>Material Costs: £880</a:t>
            </a:r>
          </a:p>
          <a:p>
            <a:endParaRPr lang="en-US">
              <a:cs typeface="Calibri"/>
            </a:endParaRPr>
          </a:p>
          <a:p>
            <a:r>
              <a:rPr lang="en-US">
                <a:cs typeface="Calibri"/>
              </a:rPr>
              <a:t>Boosted Boards 'Boosted </a:t>
            </a:r>
            <a:r>
              <a:rPr lang="en-US" err="1">
                <a:cs typeface="Calibri"/>
              </a:rPr>
              <a:t>Plus'</a:t>
            </a:r>
            <a:endParaRPr lang="en-US">
              <a:cs typeface="Calibri"/>
            </a:endParaRPr>
          </a:p>
          <a:p>
            <a:pPr lvl="1"/>
            <a:r>
              <a:rPr lang="en-US">
                <a:cs typeface="Calibri"/>
              </a:rPr>
              <a:t>Retail Price: £1300</a:t>
            </a:r>
          </a:p>
          <a:p>
            <a:pPr lvl="1"/>
            <a:endParaRPr lang="en-US">
              <a:cs typeface="Calibri"/>
            </a:endParaRPr>
          </a:p>
          <a:p>
            <a:r>
              <a:rPr lang="en-US" err="1">
                <a:cs typeface="Calibri"/>
              </a:rPr>
              <a:t>OneWheel's</a:t>
            </a:r>
            <a:r>
              <a:rPr lang="en-US">
                <a:cs typeface="Calibri"/>
              </a:rPr>
              <a:t> 'XR'</a:t>
            </a:r>
          </a:p>
          <a:p>
            <a:pPr lvl="1"/>
            <a:r>
              <a:rPr lang="en-US">
                <a:cs typeface="Calibri"/>
              </a:rPr>
              <a:t>Retail Price: £1400</a:t>
            </a:r>
          </a:p>
          <a:p>
            <a:endParaRPr lang="en-US">
              <a:cs typeface="Calibri"/>
            </a:endParaRPr>
          </a:p>
        </p:txBody>
      </p:sp>
      <p:graphicFrame>
        <p:nvGraphicFramePr>
          <p:cNvPr id="5" name="Table 4">
            <a:extLst>
              <a:ext uri="{FF2B5EF4-FFF2-40B4-BE49-F238E27FC236}">
                <a16:creationId xmlns:a16="http://schemas.microsoft.com/office/drawing/2014/main" id="{D6002778-EA63-4EE6-BD40-3B0E693CFF64}"/>
              </a:ext>
            </a:extLst>
          </p:cNvPr>
          <p:cNvGraphicFramePr>
            <a:graphicFrameLocks noGrp="1"/>
          </p:cNvGraphicFramePr>
          <p:nvPr>
            <p:extLst>
              <p:ext uri="{D42A27DB-BD31-4B8C-83A1-F6EECF244321}">
                <p14:modId xmlns:p14="http://schemas.microsoft.com/office/powerpoint/2010/main" val="4207824018"/>
              </p:ext>
            </p:extLst>
          </p:nvPr>
        </p:nvGraphicFramePr>
        <p:xfrm>
          <a:off x="6965156" y="154781"/>
          <a:ext cx="5161659" cy="6369260"/>
        </p:xfrm>
        <a:graphic>
          <a:graphicData uri="http://schemas.openxmlformats.org/drawingml/2006/table">
            <a:tbl>
              <a:tblPr firstRow="1" bandRow="1">
                <a:tableStyleId>{5C22544A-7EE6-4342-B048-85BDC9FD1C3A}</a:tableStyleId>
              </a:tblPr>
              <a:tblGrid>
                <a:gridCol w="734938">
                  <a:extLst>
                    <a:ext uri="{9D8B030D-6E8A-4147-A177-3AD203B41FA5}">
                      <a16:colId xmlns:a16="http://schemas.microsoft.com/office/drawing/2014/main" val="1014342632"/>
                    </a:ext>
                  </a:extLst>
                </a:gridCol>
                <a:gridCol w="4426721">
                  <a:extLst>
                    <a:ext uri="{9D8B030D-6E8A-4147-A177-3AD203B41FA5}">
                      <a16:colId xmlns:a16="http://schemas.microsoft.com/office/drawing/2014/main" val="427371913"/>
                    </a:ext>
                  </a:extLst>
                </a:gridCol>
              </a:tblGrid>
              <a:tr h="314048">
                <a:tc>
                  <a:txBody>
                    <a:bodyPr/>
                    <a:lstStyle/>
                    <a:p>
                      <a:pPr fontAlgn="b"/>
                      <a:r>
                        <a:rPr lang="en-US" sz="1100">
                          <a:effectLst/>
                        </a:rPr>
                        <a:t>Cost (£)</a:t>
                      </a:r>
                      <a:endParaRPr lang="en-US" sz="1100">
                        <a:effectLst/>
                        <a:latin typeface="Calibri" panose="020F0502020204030204" pitchFamily="34" charset="0"/>
                      </a:endParaRPr>
                    </a:p>
                  </a:txBody>
                  <a:tcPr marL="9525" marR="9525" marT="9525" anchor="b"/>
                </a:tc>
                <a:tc>
                  <a:txBody>
                    <a:bodyPr/>
                    <a:lstStyle/>
                    <a:p>
                      <a:pPr fontAlgn="b"/>
                      <a:r>
                        <a:rPr lang="en-US" sz="1100">
                          <a:effectLst/>
                        </a:rPr>
                        <a:t>Item</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98249650"/>
                  </a:ext>
                </a:extLst>
              </a:tr>
              <a:tr h="314048">
                <a:tc>
                  <a:txBody>
                    <a:bodyPr/>
                    <a:lstStyle/>
                    <a:p>
                      <a:pPr algn="r" fontAlgn="b"/>
                      <a:r>
                        <a:rPr lang="en-US" sz="1100">
                          <a:effectLst/>
                        </a:rPr>
                        <a:t>£50.00</a:t>
                      </a:r>
                      <a:endParaRPr lang="en-US" sz="1100">
                        <a:effectLst/>
                        <a:latin typeface="Calibri" panose="020F0502020204030204" pitchFamily="34" charset="0"/>
                      </a:endParaRPr>
                    </a:p>
                  </a:txBody>
                  <a:tcPr marL="9525" marR="9525" marT="9525" anchor="b"/>
                </a:tc>
                <a:tc>
                  <a:txBody>
                    <a:bodyPr/>
                    <a:lstStyle/>
                    <a:p>
                      <a:pPr lvl="0">
                        <a:buNone/>
                      </a:pPr>
                      <a:r>
                        <a:rPr lang="en-US" sz="1100">
                          <a:effectLst/>
                          <a:latin typeface="Calibri"/>
                        </a:rPr>
                        <a:t> Front and Rear Trucks (Torque Motors)</a:t>
                      </a:r>
                    </a:p>
                  </a:txBody>
                  <a:tcPr marL="9525" marR="9525" marT="9525" anchor="b"/>
                </a:tc>
                <a:extLst>
                  <a:ext uri="{0D108BD9-81ED-4DB2-BD59-A6C34878D82A}">
                    <a16:rowId xmlns:a16="http://schemas.microsoft.com/office/drawing/2014/main" val="2654435464"/>
                  </a:ext>
                </a:extLst>
              </a:tr>
              <a:tr h="314048">
                <a:tc>
                  <a:txBody>
                    <a:bodyPr/>
                    <a:lstStyle/>
                    <a:p>
                      <a:pPr algn="r" fontAlgn="b"/>
                      <a:r>
                        <a:rPr lang="en-US" sz="1100">
                          <a:effectLst/>
                        </a:rPr>
                        <a:t>£72.00</a:t>
                      </a:r>
                      <a:endParaRPr lang="en-US" sz="1100">
                        <a:effectLst/>
                        <a:latin typeface="Calibri" panose="020F0502020204030204" pitchFamily="34" charset="0"/>
                      </a:endParaRPr>
                    </a:p>
                  </a:txBody>
                  <a:tcPr marL="9525" marR="9525" marT="9525" anchor="b"/>
                </a:tc>
                <a:tc>
                  <a:txBody>
                    <a:bodyPr/>
                    <a:lstStyle/>
                    <a:p>
                      <a:pPr fontAlgn="b"/>
                      <a:r>
                        <a:rPr lang="en-US" sz="1100">
                          <a:effectLst/>
                        </a:rPr>
                        <a:t> Motor Mount (Torque Motors 'V6')</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128664244"/>
                  </a:ext>
                </a:extLst>
              </a:tr>
              <a:tr h="314048">
                <a:tc>
                  <a:txBody>
                    <a:bodyPr/>
                    <a:lstStyle/>
                    <a:p>
                      <a:pPr algn="r" fontAlgn="b"/>
                      <a:r>
                        <a:rPr lang="en-US" sz="1100">
                          <a:effectLst/>
                        </a:rPr>
                        <a:t>£7.74</a:t>
                      </a:r>
                      <a:endParaRPr lang="en-US" sz="1100">
                        <a:effectLst/>
                        <a:latin typeface="Calibri" panose="020F0502020204030204" pitchFamily="34" charset="0"/>
                      </a:endParaRPr>
                    </a:p>
                  </a:txBody>
                  <a:tcPr marL="9525" marR="9525" marT="9525" anchor="b"/>
                </a:tc>
                <a:tc>
                  <a:txBody>
                    <a:bodyPr/>
                    <a:lstStyle/>
                    <a:p>
                      <a:pPr fontAlgn="t"/>
                      <a:r>
                        <a:rPr lang="en-US" sz="1100">
                          <a:effectLst/>
                        </a:rPr>
                        <a:t> Rubber Driven Wheels (x2)</a:t>
                      </a:r>
                      <a:endParaRPr lang="en-US" sz="1100">
                        <a:effectLst/>
                        <a:latin typeface="Calibri" panose="020F0502020204030204" pitchFamily="34" charset="0"/>
                      </a:endParaRPr>
                    </a:p>
                  </a:txBody>
                  <a:tcPr marL="9525" marR="9525" marT="9525" anchor="ctr"/>
                </a:tc>
                <a:extLst>
                  <a:ext uri="{0D108BD9-81ED-4DB2-BD59-A6C34878D82A}">
                    <a16:rowId xmlns:a16="http://schemas.microsoft.com/office/drawing/2014/main" val="1922188546"/>
                  </a:ext>
                </a:extLst>
              </a:tr>
              <a:tr h="314048">
                <a:tc>
                  <a:txBody>
                    <a:bodyPr/>
                    <a:lstStyle/>
                    <a:p>
                      <a:pPr algn="r" fontAlgn="b"/>
                      <a:r>
                        <a:rPr lang="en-US" sz="1100">
                          <a:effectLst/>
                        </a:rPr>
                        <a:t>£12.98</a:t>
                      </a:r>
                      <a:endParaRPr lang="en-US" sz="1100">
                        <a:effectLst/>
                        <a:latin typeface="Calibri" panose="020F0502020204030204" pitchFamily="34" charset="0"/>
                      </a:endParaRPr>
                    </a:p>
                  </a:txBody>
                  <a:tcPr marL="9525" marR="9525" marT="9525" anchor="b"/>
                </a:tc>
                <a:tc>
                  <a:txBody>
                    <a:bodyPr/>
                    <a:lstStyle/>
                    <a:p>
                      <a:pPr marL="0" indent="0" fontAlgn="t">
                        <a:buNone/>
                      </a:pPr>
                      <a:r>
                        <a:rPr lang="en-US" sz="1100">
                          <a:effectLst/>
                        </a:rPr>
                        <a:t> Titanium Bearings (x4)</a:t>
                      </a:r>
                      <a:endParaRPr lang="en-US" sz="1100">
                        <a:effectLst/>
                        <a:latin typeface="Calibri" panose="020F0502020204030204" pitchFamily="34" charset="0"/>
                      </a:endParaRPr>
                    </a:p>
                  </a:txBody>
                  <a:tcPr marL="9525" marR="9525" marT="9525" anchor="ctr"/>
                </a:tc>
                <a:extLst>
                  <a:ext uri="{0D108BD9-81ED-4DB2-BD59-A6C34878D82A}">
                    <a16:rowId xmlns:a16="http://schemas.microsoft.com/office/drawing/2014/main" val="2630773341"/>
                  </a:ext>
                </a:extLst>
              </a:tr>
              <a:tr h="314048">
                <a:tc>
                  <a:txBody>
                    <a:bodyPr/>
                    <a:lstStyle/>
                    <a:p>
                      <a:pPr algn="r" fontAlgn="b"/>
                      <a:r>
                        <a:rPr lang="en-US" sz="1100">
                          <a:effectLst/>
                        </a:rPr>
                        <a:t>£0.19</a:t>
                      </a:r>
                      <a:endParaRPr lang="en-US" sz="1100">
                        <a:effectLst/>
                        <a:latin typeface="Calibri" panose="020F0502020204030204" pitchFamily="34" charset="0"/>
                      </a:endParaRPr>
                    </a:p>
                  </a:txBody>
                  <a:tcPr marL="9525" marR="9525" marT="9525" anchor="b"/>
                </a:tc>
                <a:tc>
                  <a:txBody>
                    <a:bodyPr/>
                    <a:lstStyle/>
                    <a:p>
                      <a:pPr fontAlgn="b"/>
                      <a:r>
                        <a:rPr lang="en-US" sz="1100">
                          <a:effectLst/>
                        </a:rPr>
                        <a:t> Weicon GMK 2410 Rubber Metal Contact Adhesive</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3678038940"/>
                  </a:ext>
                </a:extLst>
              </a:tr>
              <a:tr h="314048">
                <a:tc>
                  <a:txBody>
                    <a:bodyPr/>
                    <a:lstStyle/>
                    <a:p>
                      <a:pPr algn="r" fontAlgn="b"/>
                      <a:r>
                        <a:rPr lang="en-US" sz="1100">
                          <a:effectLst/>
                        </a:rPr>
                        <a:t>£184.00</a:t>
                      </a:r>
                      <a:endParaRPr lang="en-US" sz="1100">
                        <a:effectLst/>
                        <a:latin typeface="Calibri" panose="020F0502020204030204" pitchFamily="34" charset="0"/>
                      </a:endParaRPr>
                    </a:p>
                  </a:txBody>
                  <a:tcPr marL="9525" marR="9525" marT="9525" anchor="b"/>
                </a:tc>
                <a:tc>
                  <a:txBody>
                    <a:bodyPr/>
                    <a:lstStyle/>
                    <a:p>
                      <a:pPr fontAlgn="b"/>
                      <a:r>
                        <a:rPr lang="en-US" sz="1100">
                          <a:effectLst/>
                        </a:rPr>
                        <a:t> 6374 DC Brushless Motors (x2)</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514302417"/>
                  </a:ext>
                </a:extLst>
              </a:tr>
              <a:tr h="340219">
                <a:tc>
                  <a:txBody>
                    <a:bodyPr/>
                    <a:lstStyle/>
                    <a:p>
                      <a:pPr algn="r" fontAlgn="b"/>
                      <a:r>
                        <a:rPr lang="en-US" sz="1100">
                          <a:effectLst/>
                        </a:rPr>
                        <a:t>£20.60</a:t>
                      </a:r>
                      <a:endParaRPr lang="en-US" sz="1100">
                        <a:effectLst/>
                        <a:latin typeface="Calibri" panose="020F0502020204030204" pitchFamily="34" charset="0"/>
                      </a:endParaRPr>
                    </a:p>
                  </a:txBody>
                  <a:tcPr marL="9525" marR="9525" marT="9525" anchor="b"/>
                </a:tc>
                <a:tc>
                  <a:txBody>
                    <a:bodyPr/>
                    <a:lstStyle/>
                    <a:p>
                      <a:pPr fontAlgn="b"/>
                      <a:r>
                        <a:rPr lang="en-US" sz="1100">
                          <a:effectLst/>
                        </a:rPr>
                        <a:t> 36 Tooth HTD5 Cog (36-5M-09F) (x2)</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1310567402"/>
                  </a:ext>
                </a:extLst>
              </a:tr>
              <a:tr h="314048">
                <a:tc>
                  <a:txBody>
                    <a:bodyPr/>
                    <a:lstStyle/>
                    <a:p>
                      <a:pPr algn="r" fontAlgn="b"/>
                      <a:r>
                        <a:rPr lang="en-US" sz="1100">
                          <a:effectLst/>
                        </a:rPr>
                        <a:t>£5.98</a:t>
                      </a:r>
                      <a:endParaRPr lang="en-US" sz="1100">
                        <a:effectLst/>
                        <a:latin typeface="Calibri" panose="020F0502020204030204" pitchFamily="34" charset="0"/>
                      </a:endParaRPr>
                    </a:p>
                  </a:txBody>
                  <a:tcPr marL="9525" marR="9525" marT="9525" anchor="b"/>
                </a:tc>
                <a:tc>
                  <a:txBody>
                    <a:bodyPr/>
                    <a:lstStyle/>
                    <a:p>
                      <a:pPr fontAlgn="b"/>
                      <a:r>
                        <a:rPr lang="en-US" sz="1100">
                          <a:effectLst/>
                        </a:rPr>
                        <a:t> 12 Tooth HTD5 9mm Motor Cog (x2)</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4040390373"/>
                  </a:ext>
                </a:extLst>
              </a:tr>
              <a:tr h="314048">
                <a:tc>
                  <a:txBody>
                    <a:bodyPr/>
                    <a:lstStyle/>
                    <a:p>
                      <a:pPr algn="r" fontAlgn="b"/>
                      <a:r>
                        <a:rPr lang="en-US" sz="1100">
                          <a:effectLst/>
                        </a:rPr>
                        <a:t>£21.48</a:t>
                      </a:r>
                      <a:endParaRPr lang="en-US" sz="1100">
                        <a:effectLst/>
                        <a:latin typeface="Calibri" panose="020F0502020204030204" pitchFamily="34" charset="0"/>
                      </a:endParaRPr>
                    </a:p>
                  </a:txBody>
                  <a:tcPr marL="9525" marR="9525" marT="9525" anchor="b"/>
                </a:tc>
                <a:tc>
                  <a:txBody>
                    <a:bodyPr/>
                    <a:lstStyle/>
                    <a:p>
                      <a:pPr fontAlgn="b"/>
                      <a:r>
                        <a:rPr lang="en-US" sz="1100">
                          <a:effectLst/>
                        </a:rPr>
                        <a:t> Belt HTD 300-5M-9 Continental (x2)</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3723920127"/>
                  </a:ext>
                </a:extLst>
              </a:tr>
              <a:tr h="314048">
                <a:tc>
                  <a:txBody>
                    <a:bodyPr/>
                    <a:lstStyle/>
                    <a:p>
                      <a:pPr algn="r" fontAlgn="b"/>
                      <a:r>
                        <a:rPr lang="en-US" sz="1100">
                          <a:effectLst/>
                        </a:rPr>
                        <a:t>£126.00</a:t>
                      </a:r>
                      <a:endParaRPr lang="en-US" sz="1100">
                        <a:effectLst/>
                        <a:latin typeface="Calibri" panose="020F0502020204030204" pitchFamily="34" charset="0"/>
                      </a:endParaRPr>
                    </a:p>
                  </a:txBody>
                  <a:tcPr marL="9525" marR="9525" marT="9525" anchor="b"/>
                </a:tc>
                <a:tc>
                  <a:txBody>
                    <a:bodyPr/>
                    <a:lstStyle/>
                    <a:p>
                      <a:pPr lvl="0">
                        <a:buNone/>
                      </a:pPr>
                      <a:r>
                        <a:rPr lang="en-US" sz="1100">
                          <a:effectLst/>
                          <a:latin typeface="Calibri"/>
                        </a:rPr>
                        <a:t> Li-Po Battery  (x2)</a:t>
                      </a:r>
                      <a:endParaRPr lang="en-US"/>
                    </a:p>
                  </a:txBody>
                  <a:tcPr marL="9525" marR="9525" marT="9525" anchor="b"/>
                </a:tc>
                <a:extLst>
                  <a:ext uri="{0D108BD9-81ED-4DB2-BD59-A6C34878D82A}">
                    <a16:rowId xmlns:a16="http://schemas.microsoft.com/office/drawing/2014/main" val="1685170969"/>
                  </a:ext>
                </a:extLst>
              </a:tr>
              <a:tr h="314048">
                <a:tc>
                  <a:txBody>
                    <a:bodyPr/>
                    <a:lstStyle/>
                    <a:p>
                      <a:pPr algn="r" fontAlgn="b"/>
                      <a:r>
                        <a:rPr lang="en-US" sz="1100">
                          <a:effectLst/>
                        </a:rPr>
                        <a:t>£0.67</a:t>
                      </a:r>
                      <a:endParaRPr lang="en-US" sz="1100">
                        <a:effectLst/>
                        <a:latin typeface="Calibri" panose="020F0502020204030204" pitchFamily="34" charset="0"/>
                      </a:endParaRPr>
                    </a:p>
                  </a:txBody>
                  <a:tcPr marL="9525" marR="9525" marT="9525" anchor="b"/>
                </a:tc>
                <a:tc>
                  <a:txBody>
                    <a:bodyPr/>
                    <a:lstStyle/>
                    <a:p>
                      <a:pPr fontAlgn="b"/>
                      <a:r>
                        <a:rPr lang="en-US" sz="1100">
                          <a:effectLst/>
                        </a:rPr>
                        <a:t> Coin battery CR2032</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3398526191"/>
                  </a:ext>
                </a:extLst>
              </a:tr>
              <a:tr h="314048">
                <a:tc>
                  <a:txBody>
                    <a:bodyPr/>
                    <a:lstStyle/>
                    <a:p>
                      <a:pPr algn="r" fontAlgn="b"/>
                      <a:r>
                        <a:rPr lang="en-US" sz="1100">
                          <a:effectLst/>
                        </a:rPr>
                        <a:t>£5.00</a:t>
                      </a:r>
                      <a:endParaRPr lang="en-US" sz="1100">
                        <a:effectLst/>
                        <a:latin typeface="Calibri" panose="020F0502020204030204" pitchFamily="34" charset="0"/>
                      </a:endParaRPr>
                    </a:p>
                  </a:txBody>
                  <a:tcPr marL="9525" marR="9525" marT="9525" anchor="b"/>
                </a:tc>
                <a:tc>
                  <a:txBody>
                    <a:bodyPr/>
                    <a:lstStyle/>
                    <a:p>
                      <a:pPr fontAlgn="b"/>
                      <a:r>
                        <a:rPr lang="en-US" sz="1100">
                          <a:effectLst/>
                        </a:rPr>
                        <a:t> Switch driver LTC7004</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658656775"/>
                  </a:ext>
                </a:extLst>
              </a:tr>
              <a:tr h="314048">
                <a:tc>
                  <a:txBody>
                    <a:bodyPr/>
                    <a:lstStyle/>
                    <a:p>
                      <a:pPr algn="r" fontAlgn="b"/>
                      <a:r>
                        <a:rPr lang="en-US" sz="1100">
                          <a:effectLst/>
                        </a:rPr>
                        <a:t>£38.00</a:t>
                      </a:r>
                      <a:endParaRPr lang="en-US" sz="1100">
                        <a:effectLst/>
                        <a:latin typeface="Calibri" panose="020F0502020204030204" pitchFamily="34" charset="0"/>
                      </a:endParaRPr>
                    </a:p>
                  </a:txBody>
                  <a:tcPr marL="9525" marR="9525" marT="9525" anchor="b"/>
                </a:tc>
                <a:tc>
                  <a:txBody>
                    <a:bodyPr/>
                    <a:lstStyle/>
                    <a:p>
                      <a:pPr fontAlgn="b"/>
                      <a:r>
                        <a:rPr lang="en-US" sz="1100">
                          <a:effectLst/>
                        </a:rPr>
                        <a:t> Battery charger</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184815880"/>
                  </a:ext>
                </a:extLst>
              </a:tr>
              <a:tr h="314048">
                <a:tc>
                  <a:txBody>
                    <a:bodyPr/>
                    <a:lstStyle/>
                    <a:p>
                      <a:pPr algn="r" fontAlgn="b"/>
                      <a:r>
                        <a:rPr lang="en-US" sz="1100">
                          <a:effectLst/>
                        </a:rPr>
                        <a:t>£13.50</a:t>
                      </a:r>
                      <a:endParaRPr lang="en-US" sz="1100">
                        <a:effectLst/>
                        <a:latin typeface="Calibri" panose="020F0502020204030204" pitchFamily="34" charset="0"/>
                      </a:endParaRPr>
                    </a:p>
                  </a:txBody>
                  <a:tcPr marL="9525" marR="9525" marT="9525" anchor="b"/>
                </a:tc>
                <a:tc>
                  <a:txBody>
                    <a:bodyPr/>
                    <a:lstStyle/>
                    <a:p>
                      <a:pPr fontAlgn="b"/>
                      <a:r>
                        <a:rPr lang="en-US" sz="1100">
                          <a:effectLst/>
                        </a:rPr>
                        <a:t> Power switches FDC6324L (x30)</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1937102291"/>
                  </a:ext>
                </a:extLst>
              </a:tr>
              <a:tr h="314048">
                <a:tc>
                  <a:txBody>
                    <a:bodyPr/>
                    <a:lstStyle/>
                    <a:p>
                      <a:pPr algn="r" fontAlgn="b"/>
                      <a:r>
                        <a:rPr lang="en-US" sz="1100">
                          <a:effectLst/>
                        </a:rPr>
                        <a:t>£1.50</a:t>
                      </a:r>
                      <a:endParaRPr lang="en-US" sz="1100">
                        <a:effectLst/>
                        <a:latin typeface="Calibri" panose="020F0502020204030204" pitchFamily="34" charset="0"/>
                      </a:endParaRPr>
                    </a:p>
                  </a:txBody>
                  <a:tcPr marL="9525" marR="9525" marT="9525" anchor="b"/>
                </a:tc>
                <a:tc>
                  <a:txBody>
                    <a:bodyPr/>
                    <a:lstStyle/>
                    <a:p>
                      <a:pPr fontAlgn="b"/>
                      <a:r>
                        <a:rPr lang="en-US" sz="1100">
                          <a:effectLst/>
                        </a:rPr>
                        <a:t> Low power micro STM8L 152C6T6</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689900884"/>
                  </a:ext>
                </a:extLst>
              </a:tr>
              <a:tr h="314048">
                <a:tc>
                  <a:txBody>
                    <a:bodyPr/>
                    <a:lstStyle/>
                    <a:p>
                      <a:pPr algn="r" fontAlgn="b"/>
                      <a:r>
                        <a:rPr lang="en-US" sz="1100">
                          <a:effectLst/>
                        </a:rPr>
                        <a:t>£30.00</a:t>
                      </a:r>
                      <a:endParaRPr lang="en-US" sz="1100">
                        <a:effectLst/>
                        <a:latin typeface="Calibri" panose="020F0502020204030204" pitchFamily="34" charset="0"/>
                      </a:endParaRPr>
                    </a:p>
                  </a:txBody>
                  <a:tcPr marL="9525" marR="9525" marT="9525" anchor="b"/>
                </a:tc>
                <a:tc>
                  <a:txBody>
                    <a:bodyPr/>
                    <a:lstStyle/>
                    <a:p>
                      <a:pPr fontAlgn="b"/>
                      <a:r>
                        <a:rPr lang="en-US" sz="1100">
                          <a:effectLst/>
                        </a:rPr>
                        <a:t> Box and Rail ABS cost</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831297818"/>
                  </a:ext>
                </a:extLst>
              </a:tr>
              <a:tr h="376177">
                <a:tc>
                  <a:txBody>
                    <a:bodyPr/>
                    <a:lstStyle/>
                    <a:p>
                      <a:pPr algn="r" fontAlgn="b"/>
                      <a:r>
                        <a:rPr lang="en-US" sz="1100">
                          <a:effectLst/>
                        </a:rPr>
                        <a:t>£220.00</a:t>
                      </a:r>
                      <a:endParaRPr lang="en-US" sz="1100">
                        <a:effectLst/>
                        <a:latin typeface="Calibri" panose="020F0502020204030204" pitchFamily="34" charset="0"/>
                      </a:endParaRPr>
                    </a:p>
                  </a:txBody>
                  <a:tcPr marL="9525" marR="9525" marT="9525" anchor="b"/>
                </a:tc>
                <a:tc>
                  <a:txBody>
                    <a:bodyPr/>
                    <a:lstStyle/>
                    <a:p>
                      <a:pPr fontAlgn="b"/>
                      <a:r>
                        <a:rPr lang="en-US" sz="1100">
                          <a:effectLst/>
                        </a:rPr>
                        <a:t> ESC (x2)</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706301581"/>
                  </a:ext>
                </a:extLst>
              </a:tr>
              <a:tr h="314048">
                <a:tc>
                  <a:txBody>
                    <a:bodyPr/>
                    <a:lstStyle/>
                    <a:p>
                      <a:pPr algn="r" fontAlgn="b"/>
                      <a:r>
                        <a:rPr lang="en-US" sz="1100">
                          <a:effectLst/>
                        </a:rPr>
                        <a:t>£70.00</a:t>
                      </a:r>
                      <a:endParaRPr lang="en-US" sz="1100">
                        <a:effectLst/>
                        <a:latin typeface="Calibri" panose="020F0502020204030204" pitchFamily="34" charset="0"/>
                      </a:endParaRPr>
                    </a:p>
                  </a:txBody>
                  <a:tcPr marL="9525" marR="9525" marT="9525" anchor="b"/>
                </a:tc>
                <a:tc>
                  <a:txBody>
                    <a:bodyPr/>
                    <a:lstStyle/>
                    <a:p>
                      <a:pPr fontAlgn="b"/>
                      <a:r>
                        <a:rPr lang="en-US" sz="1100">
                          <a:effectLst/>
                        </a:rPr>
                        <a:t> Miscellaneous Parts</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4033998315"/>
                  </a:ext>
                </a:extLst>
              </a:tr>
              <a:tr h="314048">
                <a:tc>
                  <a:txBody>
                    <a:bodyPr/>
                    <a:lstStyle/>
                    <a:p>
                      <a:pPr algn="r" fontAlgn="b"/>
                      <a:r>
                        <a:rPr lang="en-US" sz="1100">
                          <a:effectLst/>
                        </a:rPr>
                        <a:t>£879.64</a:t>
                      </a:r>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1757886083"/>
                  </a:ext>
                </a:extLst>
              </a:tr>
            </a:tbl>
          </a:graphicData>
        </a:graphic>
      </p:graphicFrame>
    </p:spTree>
    <p:extLst>
      <p:ext uri="{BB962C8B-B14F-4D97-AF65-F5344CB8AC3E}">
        <p14:creationId xmlns:p14="http://schemas.microsoft.com/office/powerpoint/2010/main" val="581797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2D5FA-FB2E-43BE-968C-63556A462966}"/>
              </a:ext>
            </a:extLst>
          </p:cNvPr>
          <p:cNvSpPr>
            <a:spLocks noGrp="1"/>
          </p:cNvSpPr>
          <p:nvPr>
            <p:ph type="ctrTitle"/>
          </p:nvPr>
        </p:nvSpPr>
        <p:spPr/>
        <p:txBody>
          <a:bodyPr/>
          <a:lstStyle/>
          <a:p>
            <a:r>
              <a:rPr lang="en-US">
                <a:cs typeface="Calibri Light"/>
              </a:rPr>
              <a:t>Questions</a:t>
            </a:r>
            <a:endParaRPr lang="en-US"/>
          </a:p>
        </p:txBody>
      </p:sp>
      <p:sp>
        <p:nvSpPr>
          <p:cNvPr id="3" name="Subtitle 2">
            <a:extLst>
              <a:ext uri="{FF2B5EF4-FFF2-40B4-BE49-F238E27FC236}">
                <a16:creationId xmlns:a16="http://schemas.microsoft.com/office/drawing/2014/main" id="{C28CF2D7-74B4-4CE4-A509-ADA663624B5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2983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AE0A-3BCE-43DD-9BC9-F0C056EFAD22}"/>
              </a:ext>
            </a:extLst>
          </p:cNvPr>
          <p:cNvSpPr>
            <a:spLocks noGrp="1"/>
          </p:cNvSpPr>
          <p:nvPr>
            <p:ph type="title"/>
          </p:nvPr>
        </p:nvSpPr>
        <p:spPr/>
        <p:txBody>
          <a:bodyPr/>
          <a:lstStyle/>
          <a:p>
            <a:r>
              <a:rPr lang="en-US">
                <a:cs typeface="Calibri Light"/>
              </a:rPr>
              <a:t>Electronic Components</a:t>
            </a:r>
          </a:p>
        </p:txBody>
      </p:sp>
      <p:pic>
        <p:nvPicPr>
          <p:cNvPr id="4" name="Picture 4" descr="A picture containing table&#10;&#10;Description generated with very high confidence">
            <a:extLst>
              <a:ext uri="{FF2B5EF4-FFF2-40B4-BE49-F238E27FC236}">
                <a16:creationId xmlns:a16="http://schemas.microsoft.com/office/drawing/2014/main" id="{4E32547B-FCEF-4580-A950-67536F007E44}"/>
              </a:ext>
            </a:extLst>
          </p:cNvPr>
          <p:cNvPicPr>
            <a:picLocks noGrp="1" noChangeAspect="1"/>
          </p:cNvPicPr>
          <p:nvPr>
            <p:ph idx="1"/>
          </p:nvPr>
        </p:nvPicPr>
        <p:blipFill>
          <a:blip r:embed="rId3"/>
          <a:stretch>
            <a:fillRect/>
          </a:stretch>
        </p:blipFill>
        <p:spPr>
          <a:xfrm>
            <a:off x="6379839" y="1575417"/>
            <a:ext cx="5812650" cy="2997935"/>
          </a:xfrm>
        </p:spPr>
      </p:pic>
      <p:pic>
        <p:nvPicPr>
          <p:cNvPr id="8" name="Picture 8" descr="A picture containing table&#10;&#10;Description generated with very high confidence">
            <a:extLst>
              <a:ext uri="{FF2B5EF4-FFF2-40B4-BE49-F238E27FC236}">
                <a16:creationId xmlns:a16="http://schemas.microsoft.com/office/drawing/2014/main" id="{1FB6A0DC-3C8A-4B75-9363-FAFCFC829373}"/>
              </a:ext>
            </a:extLst>
          </p:cNvPr>
          <p:cNvPicPr>
            <a:picLocks noChangeAspect="1"/>
          </p:cNvPicPr>
          <p:nvPr/>
        </p:nvPicPr>
        <p:blipFill>
          <a:blip r:embed="rId4"/>
          <a:stretch>
            <a:fillRect/>
          </a:stretch>
        </p:blipFill>
        <p:spPr>
          <a:xfrm>
            <a:off x="4548" y="2004543"/>
            <a:ext cx="5961796" cy="2143779"/>
          </a:xfrm>
          <a:prstGeom prst="rect">
            <a:avLst/>
          </a:prstGeom>
        </p:spPr>
      </p:pic>
      <p:sp>
        <p:nvSpPr>
          <p:cNvPr id="10" name="TextBox 9">
            <a:extLst>
              <a:ext uri="{FF2B5EF4-FFF2-40B4-BE49-F238E27FC236}">
                <a16:creationId xmlns:a16="http://schemas.microsoft.com/office/drawing/2014/main" id="{EE1C4F50-1886-4414-BEE3-AC02772A988F}"/>
              </a:ext>
            </a:extLst>
          </p:cNvPr>
          <p:cNvSpPr txBox="1"/>
          <p:nvPr/>
        </p:nvSpPr>
        <p:spPr>
          <a:xfrm>
            <a:off x="2245057" y="4496936"/>
            <a:ext cx="17580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t>Detached</a:t>
            </a:r>
            <a:endParaRPr lang="en-GB" sz="2400" err="1">
              <a:cs typeface="Calibri"/>
            </a:endParaRPr>
          </a:p>
        </p:txBody>
      </p:sp>
      <p:sp>
        <p:nvSpPr>
          <p:cNvPr id="11" name="TextBox 10">
            <a:extLst>
              <a:ext uri="{FF2B5EF4-FFF2-40B4-BE49-F238E27FC236}">
                <a16:creationId xmlns:a16="http://schemas.microsoft.com/office/drawing/2014/main" id="{D806C1B3-A311-4D57-B75F-6612F61AA679}"/>
              </a:ext>
            </a:extLst>
          </p:cNvPr>
          <p:cNvSpPr txBox="1"/>
          <p:nvPr/>
        </p:nvSpPr>
        <p:spPr>
          <a:xfrm>
            <a:off x="8427066" y="4491960"/>
            <a:ext cx="14694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t>Attached</a:t>
            </a:r>
            <a:endParaRPr lang="en-GB" sz="2400" err="1">
              <a:cs typeface="Calibri"/>
            </a:endParaRPr>
          </a:p>
        </p:txBody>
      </p:sp>
      <p:grpSp>
        <p:nvGrpSpPr>
          <p:cNvPr id="5" name="Group 4">
            <a:extLst>
              <a:ext uri="{FF2B5EF4-FFF2-40B4-BE49-F238E27FC236}">
                <a16:creationId xmlns:a16="http://schemas.microsoft.com/office/drawing/2014/main" id="{6605939E-105C-4C9E-8C63-627E28833301}"/>
              </a:ext>
            </a:extLst>
          </p:cNvPr>
          <p:cNvGrpSpPr/>
          <p:nvPr/>
        </p:nvGrpSpPr>
        <p:grpSpPr>
          <a:xfrm>
            <a:off x="7330888" y="900538"/>
            <a:ext cx="1510551" cy="2043176"/>
            <a:chOff x="8765241" y="586773"/>
            <a:chExt cx="1510551" cy="2043176"/>
          </a:xfrm>
        </p:grpSpPr>
        <p:sp>
          <p:nvSpPr>
            <p:cNvPr id="12" name="TextBox 11">
              <a:extLst>
                <a:ext uri="{FF2B5EF4-FFF2-40B4-BE49-F238E27FC236}">
                  <a16:creationId xmlns:a16="http://schemas.microsoft.com/office/drawing/2014/main" id="{D0A26078-EB8F-4B73-A6C7-EF0E6BDB364B}"/>
                </a:ext>
              </a:extLst>
            </p:cNvPr>
            <p:cNvSpPr txBox="1"/>
            <p:nvPr/>
          </p:nvSpPr>
          <p:spPr>
            <a:xfrm>
              <a:off x="8765241" y="586773"/>
              <a:ext cx="15105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Quick-release clamps</a:t>
              </a:r>
            </a:p>
          </p:txBody>
        </p:sp>
        <p:cxnSp>
          <p:nvCxnSpPr>
            <p:cNvPr id="13" name="Straight Arrow Connector 12">
              <a:extLst>
                <a:ext uri="{FF2B5EF4-FFF2-40B4-BE49-F238E27FC236}">
                  <a16:creationId xmlns:a16="http://schemas.microsoft.com/office/drawing/2014/main" id="{0342BC62-24FE-4483-946B-74E2110351A9}"/>
                </a:ext>
              </a:extLst>
            </p:cNvPr>
            <p:cNvCxnSpPr>
              <a:cxnSpLocks/>
            </p:cNvCxnSpPr>
            <p:nvPr/>
          </p:nvCxnSpPr>
          <p:spPr>
            <a:xfrm>
              <a:off x="9206191" y="1250013"/>
              <a:ext cx="134469" cy="137993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06B7D7B-CEAE-4597-AA9A-E4D287C9F490}"/>
              </a:ext>
            </a:extLst>
          </p:cNvPr>
          <p:cNvGrpSpPr/>
          <p:nvPr/>
        </p:nvGrpSpPr>
        <p:grpSpPr>
          <a:xfrm>
            <a:off x="1935435" y="1650246"/>
            <a:ext cx="1510551" cy="1109111"/>
            <a:chOff x="8654628" y="1395998"/>
            <a:chExt cx="1510551" cy="1217767"/>
          </a:xfrm>
        </p:grpSpPr>
        <p:sp>
          <p:nvSpPr>
            <p:cNvPr id="15" name="TextBox 14">
              <a:extLst>
                <a:ext uri="{FF2B5EF4-FFF2-40B4-BE49-F238E27FC236}">
                  <a16:creationId xmlns:a16="http://schemas.microsoft.com/office/drawing/2014/main" id="{A9CC242D-3967-4E8D-AE70-B743C1966E12}"/>
                </a:ext>
              </a:extLst>
            </p:cNvPr>
            <p:cNvSpPr txBox="1"/>
            <p:nvPr/>
          </p:nvSpPr>
          <p:spPr>
            <a:xfrm>
              <a:off x="8654628" y="1395998"/>
              <a:ext cx="1510551" cy="4863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Fixed railing</a:t>
              </a:r>
            </a:p>
          </p:txBody>
        </p:sp>
        <p:cxnSp>
          <p:nvCxnSpPr>
            <p:cNvPr id="16" name="Straight Arrow Connector 15">
              <a:extLst>
                <a:ext uri="{FF2B5EF4-FFF2-40B4-BE49-F238E27FC236}">
                  <a16:creationId xmlns:a16="http://schemas.microsoft.com/office/drawing/2014/main" id="{1B611DE4-D68B-470E-B91E-245CE473924F}"/>
                </a:ext>
              </a:extLst>
            </p:cNvPr>
            <p:cNvCxnSpPr>
              <a:cxnSpLocks/>
            </p:cNvCxnSpPr>
            <p:nvPr/>
          </p:nvCxnSpPr>
          <p:spPr>
            <a:xfrm>
              <a:off x="9144740" y="1784101"/>
              <a:ext cx="195920" cy="82966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541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device&#10;&#10;Description generated with high confidence">
            <a:extLst>
              <a:ext uri="{FF2B5EF4-FFF2-40B4-BE49-F238E27FC236}">
                <a16:creationId xmlns:a16="http://schemas.microsoft.com/office/drawing/2014/main" id="{713563F8-E580-4872-8776-04115F2E8379}"/>
              </a:ext>
            </a:extLst>
          </p:cNvPr>
          <p:cNvPicPr>
            <a:picLocks noChangeAspect="1"/>
          </p:cNvPicPr>
          <p:nvPr/>
        </p:nvPicPr>
        <p:blipFill>
          <a:blip r:embed="rId3"/>
          <a:stretch>
            <a:fillRect/>
          </a:stretch>
        </p:blipFill>
        <p:spPr>
          <a:xfrm>
            <a:off x="6100549" y="1470565"/>
            <a:ext cx="6086901" cy="3154869"/>
          </a:xfrm>
          <a:prstGeom prst="rect">
            <a:avLst/>
          </a:prstGeom>
        </p:spPr>
      </p:pic>
      <p:sp>
        <p:nvSpPr>
          <p:cNvPr id="2" name="Title 1">
            <a:extLst>
              <a:ext uri="{FF2B5EF4-FFF2-40B4-BE49-F238E27FC236}">
                <a16:creationId xmlns:a16="http://schemas.microsoft.com/office/drawing/2014/main" id="{35BAC974-9C7B-45F7-AEB2-51ED50F74470}"/>
              </a:ext>
            </a:extLst>
          </p:cNvPr>
          <p:cNvSpPr>
            <a:spLocks noGrp="1"/>
          </p:cNvSpPr>
          <p:nvPr>
            <p:ph type="title"/>
          </p:nvPr>
        </p:nvSpPr>
        <p:spPr/>
        <p:txBody>
          <a:bodyPr/>
          <a:lstStyle/>
          <a:p>
            <a:r>
              <a:rPr lang="en-US">
                <a:cs typeface="Calibri Light"/>
              </a:rPr>
              <a:t>Battery Box</a:t>
            </a:r>
          </a:p>
        </p:txBody>
      </p:sp>
      <p:pic>
        <p:nvPicPr>
          <p:cNvPr id="4" name="Picture 4" descr="A picture containing table, computer&#10;&#10;Description generated with very high confidence">
            <a:extLst>
              <a:ext uri="{FF2B5EF4-FFF2-40B4-BE49-F238E27FC236}">
                <a16:creationId xmlns:a16="http://schemas.microsoft.com/office/drawing/2014/main" id="{9690328A-8FE0-488D-8AED-8B0FD82767AD}"/>
              </a:ext>
            </a:extLst>
          </p:cNvPr>
          <p:cNvPicPr>
            <a:picLocks noGrp="1" noChangeAspect="1"/>
          </p:cNvPicPr>
          <p:nvPr>
            <p:ph idx="1"/>
          </p:nvPr>
        </p:nvPicPr>
        <p:blipFill>
          <a:blip r:embed="rId4"/>
          <a:stretch>
            <a:fillRect/>
          </a:stretch>
        </p:blipFill>
        <p:spPr>
          <a:xfrm>
            <a:off x="-1474" y="1473058"/>
            <a:ext cx="6098948" cy="3066174"/>
          </a:xfrm>
        </p:spPr>
      </p:pic>
      <p:grpSp>
        <p:nvGrpSpPr>
          <p:cNvPr id="5" name="Group 4">
            <a:extLst>
              <a:ext uri="{FF2B5EF4-FFF2-40B4-BE49-F238E27FC236}">
                <a16:creationId xmlns:a16="http://schemas.microsoft.com/office/drawing/2014/main" id="{B49AB6A7-9519-4371-8D53-1EBD62FB0D20}"/>
              </a:ext>
            </a:extLst>
          </p:cNvPr>
          <p:cNvGrpSpPr/>
          <p:nvPr/>
        </p:nvGrpSpPr>
        <p:grpSpPr>
          <a:xfrm>
            <a:off x="253253" y="3473264"/>
            <a:ext cx="2743200" cy="2323292"/>
            <a:chOff x="376518" y="4044764"/>
            <a:chExt cx="2743200" cy="2323292"/>
          </a:xfrm>
        </p:grpSpPr>
        <p:sp>
          <p:nvSpPr>
            <p:cNvPr id="8" name="TextBox 7">
              <a:extLst>
                <a:ext uri="{FF2B5EF4-FFF2-40B4-BE49-F238E27FC236}">
                  <a16:creationId xmlns:a16="http://schemas.microsoft.com/office/drawing/2014/main" id="{8C0B0A84-01CE-479B-9952-DEB5231D11C3}"/>
                </a:ext>
              </a:extLst>
            </p:cNvPr>
            <p:cNvSpPr txBox="1"/>
            <p:nvPr/>
          </p:nvSpPr>
          <p:spPr>
            <a:xfrm>
              <a:off x="376518" y="572172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Control Electronics:</a:t>
              </a:r>
            </a:p>
            <a:p>
              <a:r>
                <a:rPr lang="en-US">
                  <a:cs typeface="Calibri"/>
                </a:rPr>
                <a:t>ESC, Microcontroller</a:t>
              </a:r>
            </a:p>
          </p:txBody>
        </p:sp>
        <p:cxnSp>
          <p:nvCxnSpPr>
            <p:cNvPr id="9" name="Straight Arrow Connector 8">
              <a:extLst>
                <a:ext uri="{FF2B5EF4-FFF2-40B4-BE49-F238E27FC236}">
                  <a16:creationId xmlns:a16="http://schemas.microsoft.com/office/drawing/2014/main" id="{833E159A-9662-41F4-80C9-054D0B1B6C75}"/>
                </a:ext>
              </a:extLst>
            </p:cNvPr>
            <p:cNvCxnSpPr/>
            <p:nvPr/>
          </p:nvCxnSpPr>
          <p:spPr>
            <a:xfrm>
              <a:off x="940735" y="4044764"/>
              <a:ext cx="750793" cy="161364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DEEECE3-D04F-4D0C-94F1-A4651339C923}"/>
              </a:ext>
            </a:extLst>
          </p:cNvPr>
          <p:cNvGrpSpPr/>
          <p:nvPr/>
        </p:nvGrpSpPr>
        <p:grpSpPr>
          <a:xfrm>
            <a:off x="4287371" y="3764616"/>
            <a:ext cx="1062318" cy="1833382"/>
            <a:chOff x="1160930" y="4257675"/>
            <a:chExt cx="1062318" cy="1833382"/>
          </a:xfrm>
        </p:grpSpPr>
        <p:sp>
          <p:nvSpPr>
            <p:cNvPr id="11" name="TextBox 10">
              <a:extLst>
                <a:ext uri="{FF2B5EF4-FFF2-40B4-BE49-F238E27FC236}">
                  <a16:creationId xmlns:a16="http://schemas.microsoft.com/office/drawing/2014/main" id="{49B7840A-3FE0-4CE0-BF18-8ACFDC19465B}"/>
                </a:ext>
              </a:extLst>
            </p:cNvPr>
            <p:cNvSpPr txBox="1"/>
            <p:nvPr/>
          </p:nvSpPr>
          <p:spPr>
            <a:xfrm>
              <a:off x="1160930" y="5721725"/>
              <a:ext cx="1062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Batteries</a:t>
              </a:r>
            </a:p>
          </p:txBody>
        </p:sp>
        <p:cxnSp>
          <p:nvCxnSpPr>
            <p:cNvPr id="12" name="Straight Arrow Connector 11">
              <a:extLst>
                <a:ext uri="{FF2B5EF4-FFF2-40B4-BE49-F238E27FC236}">
                  <a16:creationId xmlns:a16="http://schemas.microsoft.com/office/drawing/2014/main" id="{4EFBD6D3-458B-4C58-8E5E-98D7118D666E}"/>
                </a:ext>
              </a:extLst>
            </p:cNvPr>
            <p:cNvCxnSpPr>
              <a:cxnSpLocks/>
            </p:cNvCxnSpPr>
            <p:nvPr/>
          </p:nvCxnSpPr>
          <p:spPr>
            <a:xfrm>
              <a:off x="1557058" y="4257675"/>
              <a:ext cx="134470" cy="140073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C0F30C7-0DF6-4C22-9E3E-53F2AC9FA442}"/>
              </a:ext>
            </a:extLst>
          </p:cNvPr>
          <p:cNvGrpSpPr/>
          <p:nvPr/>
        </p:nvGrpSpPr>
        <p:grpSpPr>
          <a:xfrm>
            <a:off x="8146117" y="2695577"/>
            <a:ext cx="1529041" cy="3226076"/>
            <a:chOff x="7440146" y="2045635"/>
            <a:chExt cx="1529041" cy="3226076"/>
          </a:xfrm>
        </p:grpSpPr>
        <p:sp>
          <p:nvSpPr>
            <p:cNvPr id="14" name="TextBox 13">
              <a:extLst>
                <a:ext uri="{FF2B5EF4-FFF2-40B4-BE49-F238E27FC236}">
                  <a16:creationId xmlns:a16="http://schemas.microsoft.com/office/drawing/2014/main" id="{4B14FBEC-3193-43D1-A462-DC39CE17F651}"/>
                </a:ext>
              </a:extLst>
            </p:cNvPr>
            <p:cNvSpPr txBox="1"/>
            <p:nvPr/>
          </p:nvSpPr>
          <p:spPr>
            <a:xfrm>
              <a:off x="7727576" y="4625380"/>
              <a:ext cx="12416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Ventilation</a:t>
              </a:r>
            </a:p>
            <a:p>
              <a:r>
                <a:rPr lang="en-US">
                  <a:cs typeface="Calibri"/>
                </a:rPr>
                <a:t>Slots</a:t>
              </a:r>
              <a:endParaRPr lang="en-US"/>
            </a:p>
          </p:txBody>
        </p:sp>
        <p:cxnSp>
          <p:nvCxnSpPr>
            <p:cNvPr id="15" name="Straight Arrow Connector 14">
              <a:extLst>
                <a:ext uri="{FF2B5EF4-FFF2-40B4-BE49-F238E27FC236}">
                  <a16:creationId xmlns:a16="http://schemas.microsoft.com/office/drawing/2014/main" id="{25B5D1FB-BD49-4006-93EF-89628B770574}"/>
                </a:ext>
              </a:extLst>
            </p:cNvPr>
            <p:cNvCxnSpPr>
              <a:cxnSpLocks/>
            </p:cNvCxnSpPr>
            <p:nvPr/>
          </p:nvCxnSpPr>
          <p:spPr>
            <a:xfrm>
              <a:off x="7440146" y="2531969"/>
              <a:ext cx="717175" cy="202988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8B7C1A-4FB0-41DE-878F-550CCE834B37}"/>
                </a:ext>
              </a:extLst>
            </p:cNvPr>
            <p:cNvCxnSpPr>
              <a:cxnSpLocks/>
            </p:cNvCxnSpPr>
            <p:nvPr/>
          </p:nvCxnSpPr>
          <p:spPr>
            <a:xfrm>
              <a:off x="7995959" y="2045635"/>
              <a:ext cx="257734" cy="253252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032B10C-96B9-464A-9897-A245833674C5}"/>
              </a:ext>
            </a:extLst>
          </p:cNvPr>
          <p:cNvGrpSpPr/>
          <p:nvPr/>
        </p:nvGrpSpPr>
        <p:grpSpPr>
          <a:xfrm>
            <a:off x="10058400" y="3237936"/>
            <a:ext cx="1510551" cy="1633507"/>
            <a:chOff x="1060078" y="4340667"/>
            <a:chExt cx="1510551" cy="1728297"/>
          </a:xfrm>
        </p:grpSpPr>
        <p:sp>
          <p:nvSpPr>
            <p:cNvPr id="19" name="TextBox 18">
              <a:extLst>
                <a:ext uri="{FF2B5EF4-FFF2-40B4-BE49-F238E27FC236}">
                  <a16:creationId xmlns:a16="http://schemas.microsoft.com/office/drawing/2014/main" id="{4384F727-B81A-473E-A6E0-5A3D1D7EA1B3}"/>
                </a:ext>
              </a:extLst>
            </p:cNvPr>
            <p:cNvSpPr txBox="1"/>
            <p:nvPr/>
          </p:nvSpPr>
          <p:spPr>
            <a:xfrm>
              <a:off x="1060078" y="5678200"/>
              <a:ext cx="1510551" cy="390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Charging Port</a:t>
              </a:r>
            </a:p>
          </p:txBody>
        </p:sp>
        <p:cxnSp>
          <p:nvCxnSpPr>
            <p:cNvPr id="20" name="Straight Arrow Connector 19">
              <a:extLst>
                <a:ext uri="{FF2B5EF4-FFF2-40B4-BE49-F238E27FC236}">
                  <a16:creationId xmlns:a16="http://schemas.microsoft.com/office/drawing/2014/main" id="{331B4FE9-472F-4A86-B83C-54A8E0C95171}"/>
                </a:ext>
              </a:extLst>
            </p:cNvPr>
            <p:cNvCxnSpPr>
              <a:cxnSpLocks/>
            </p:cNvCxnSpPr>
            <p:nvPr/>
          </p:nvCxnSpPr>
          <p:spPr>
            <a:xfrm>
              <a:off x="1444999" y="4340667"/>
              <a:ext cx="246529" cy="132959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48928A76-E4B2-4B28-8F3A-4B04E95F5B1D}"/>
              </a:ext>
            </a:extLst>
          </p:cNvPr>
          <p:cNvCxnSpPr>
            <a:cxnSpLocks/>
          </p:cNvCxnSpPr>
          <p:nvPr/>
        </p:nvCxnSpPr>
        <p:spPr>
          <a:xfrm flipH="1">
            <a:off x="10842250" y="3435159"/>
            <a:ext cx="190500" cy="1054970"/>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363C2F4-B93A-45CF-8334-E551DF94EA88}"/>
              </a:ext>
            </a:extLst>
          </p:cNvPr>
          <p:cNvGrpSpPr/>
          <p:nvPr/>
        </p:nvGrpSpPr>
        <p:grpSpPr>
          <a:xfrm>
            <a:off x="6394076" y="2860146"/>
            <a:ext cx="1510551" cy="1840063"/>
            <a:chOff x="208431" y="7723064"/>
            <a:chExt cx="1510551" cy="1946840"/>
          </a:xfrm>
        </p:grpSpPr>
        <p:sp>
          <p:nvSpPr>
            <p:cNvPr id="25" name="TextBox 24">
              <a:extLst>
                <a:ext uri="{FF2B5EF4-FFF2-40B4-BE49-F238E27FC236}">
                  <a16:creationId xmlns:a16="http://schemas.microsoft.com/office/drawing/2014/main" id="{35A9ED12-7BE0-467D-ADCD-1FA41B8FA585}"/>
                </a:ext>
              </a:extLst>
            </p:cNvPr>
            <p:cNvSpPr txBox="1"/>
            <p:nvPr/>
          </p:nvSpPr>
          <p:spPr>
            <a:xfrm>
              <a:off x="208431" y="8986067"/>
              <a:ext cx="1510551" cy="683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Motor connections</a:t>
              </a:r>
            </a:p>
          </p:txBody>
        </p:sp>
        <p:cxnSp>
          <p:nvCxnSpPr>
            <p:cNvPr id="26" name="Straight Arrow Connector 25">
              <a:extLst>
                <a:ext uri="{FF2B5EF4-FFF2-40B4-BE49-F238E27FC236}">
                  <a16:creationId xmlns:a16="http://schemas.microsoft.com/office/drawing/2014/main" id="{ABF47E4D-CE98-4DAA-8D98-B035FACCDF15}"/>
                </a:ext>
              </a:extLst>
            </p:cNvPr>
            <p:cNvCxnSpPr>
              <a:cxnSpLocks/>
            </p:cNvCxnSpPr>
            <p:nvPr/>
          </p:nvCxnSpPr>
          <p:spPr>
            <a:xfrm flipV="1">
              <a:off x="902520" y="7723064"/>
              <a:ext cx="369793" cy="130246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6313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EAF17-7B72-4297-8723-E9C40240E8ED}"/>
              </a:ext>
            </a:extLst>
          </p:cNvPr>
          <p:cNvSpPr>
            <a:spLocks noGrp="1"/>
          </p:cNvSpPr>
          <p:nvPr>
            <p:ph type="title"/>
          </p:nvPr>
        </p:nvSpPr>
        <p:spPr/>
        <p:txBody>
          <a:bodyPr/>
          <a:lstStyle/>
          <a:p>
            <a:r>
              <a:rPr lang="en-US">
                <a:cs typeface="Calibri Light"/>
              </a:rPr>
              <a:t>Material Selection</a:t>
            </a:r>
            <a:endParaRPr lang="en-US"/>
          </a:p>
        </p:txBody>
      </p:sp>
      <p:pic>
        <p:nvPicPr>
          <p:cNvPr id="4" name="Picture 4" descr="A close up of a map&#10;&#10;Description generated with high confidence">
            <a:extLst>
              <a:ext uri="{FF2B5EF4-FFF2-40B4-BE49-F238E27FC236}">
                <a16:creationId xmlns:a16="http://schemas.microsoft.com/office/drawing/2014/main" id="{E089C94B-9C43-4B6D-ABD7-ECE0DEBB350A}"/>
              </a:ext>
            </a:extLst>
          </p:cNvPr>
          <p:cNvPicPr>
            <a:picLocks noGrp="1" noChangeAspect="1"/>
          </p:cNvPicPr>
          <p:nvPr>
            <p:ph idx="1"/>
          </p:nvPr>
        </p:nvPicPr>
        <p:blipFill rotWithShape="1">
          <a:blip r:embed="rId3"/>
          <a:srcRect l="8940" t="2010" r="7679" b="3517"/>
          <a:stretch/>
        </p:blipFill>
        <p:spPr>
          <a:xfrm>
            <a:off x="141655" y="1535834"/>
            <a:ext cx="5957850" cy="4479222"/>
          </a:xfrm>
        </p:spPr>
      </p:pic>
      <p:pic>
        <p:nvPicPr>
          <p:cNvPr id="3" name="Picture 4" descr="A close up of a map&#10;&#10;Description generated with high confidence">
            <a:extLst>
              <a:ext uri="{FF2B5EF4-FFF2-40B4-BE49-F238E27FC236}">
                <a16:creationId xmlns:a16="http://schemas.microsoft.com/office/drawing/2014/main" id="{A1F317D9-3C16-4CCA-8AE3-AB8960616EA8}"/>
              </a:ext>
            </a:extLst>
          </p:cNvPr>
          <p:cNvPicPr>
            <a:picLocks noChangeAspect="1"/>
          </p:cNvPicPr>
          <p:nvPr/>
        </p:nvPicPr>
        <p:blipFill rotWithShape="1">
          <a:blip r:embed="rId4"/>
          <a:srcRect l="10214" t="4217" r="10340" b="4938"/>
          <a:stretch/>
        </p:blipFill>
        <p:spPr>
          <a:xfrm>
            <a:off x="6205783" y="1616903"/>
            <a:ext cx="5665684" cy="4329591"/>
          </a:xfrm>
          <a:prstGeom prst="rect">
            <a:avLst/>
          </a:prstGeom>
        </p:spPr>
      </p:pic>
      <p:grpSp>
        <p:nvGrpSpPr>
          <p:cNvPr id="19" name="Group 18">
            <a:extLst>
              <a:ext uri="{FF2B5EF4-FFF2-40B4-BE49-F238E27FC236}">
                <a16:creationId xmlns:a16="http://schemas.microsoft.com/office/drawing/2014/main" id="{DEEFDAEC-C2DC-47E1-962F-517440CAF322}"/>
              </a:ext>
            </a:extLst>
          </p:cNvPr>
          <p:cNvGrpSpPr/>
          <p:nvPr/>
        </p:nvGrpSpPr>
        <p:grpSpPr>
          <a:xfrm>
            <a:off x="656472" y="3068046"/>
            <a:ext cx="2993812" cy="2493943"/>
            <a:chOff x="656472" y="3068046"/>
            <a:chExt cx="2993812" cy="2493943"/>
          </a:xfrm>
        </p:grpSpPr>
        <p:sp>
          <p:nvSpPr>
            <p:cNvPr id="7" name="Oval 6">
              <a:extLst>
                <a:ext uri="{FF2B5EF4-FFF2-40B4-BE49-F238E27FC236}">
                  <a16:creationId xmlns:a16="http://schemas.microsoft.com/office/drawing/2014/main" id="{C88529D3-4159-4D30-847A-FBDF354CEB21}"/>
                </a:ext>
              </a:extLst>
            </p:cNvPr>
            <p:cNvSpPr/>
            <p:nvPr/>
          </p:nvSpPr>
          <p:spPr>
            <a:xfrm>
              <a:off x="3440458" y="3068046"/>
              <a:ext cx="209826" cy="20982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4FAEAF7-7E2C-42BB-8E34-67B7F8E2BCC8}"/>
                </a:ext>
              </a:extLst>
            </p:cNvPr>
            <p:cNvCxnSpPr>
              <a:cxnSpLocks/>
            </p:cNvCxnSpPr>
            <p:nvPr/>
          </p:nvCxnSpPr>
          <p:spPr>
            <a:xfrm flipH="1">
              <a:off x="3551093" y="3292352"/>
              <a:ext cx="8999" cy="2269637"/>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0981F5F-1128-476A-8E4C-71EF0AC77078}"/>
                </a:ext>
              </a:extLst>
            </p:cNvPr>
            <p:cNvCxnSpPr/>
            <p:nvPr/>
          </p:nvCxnSpPr>
          <p:spPr>
            <a:xfrm>
              <a:off x="656472" y="3176190"/>
              <a:ext cx="2770281" cy="1390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C69ED29-CFD2-4B17-8A9B-2BC5A34D4191}"/>
              </a:ext>
            </a:extLst>
          </p:cNvPr>
          <p:cNvGrpSpPr/>
          <p:nvPr/>
        </p:nvGrpSpPr>
        <p:grpSpPr>
          <a:xfrm>
            <a:off x="6696563" y="3081543"/>
            <a:ext cx="2000590" cy="2447317"/>
            <a:chOff x="6696563" y="3081543"/>
            <a:chExt cx="2000590" cy="2447317"/>
          </a:xfrm>
        </p:grpSpPr>
        <p:sp>
          <p:nvSpPr>
            <p:cNvPr id="8" name="Oval 7">
              <a:extLst>
                <a:ext uri="{FF2B5EF4-FFF2-40B4-BE49-F238E27FC236}">
                  <a16:creationId xmlns:a16="http://schemas.microsoft.com/office/drawing/2014/main" id="{880003BD-96D0-4B4A-871B-B5A8A56D25A0}"/>
                </a:ext>
              </a:extLst>
            </p:cNvPr>
            <p:cNvSpPr/>
            <p:nvPr/>
          </p:nvSpPr>
          <p:spPr>
            <a:xfrm>
              <a:off x="8487327" y="3081543"/>
              <a:ext cx="209826" cy="20982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0981F5F-1128-476A-8E4C-71EF0AC77078}"/>
                </a:ext>
              </a:extLst>
            </p:cNvPr>
            <p:cNvCxnSpPr/>
            <p:nvPr/>
          </p:nvCxnSpPr>
          <p:spPr>
            <a:xfrm>
              <a:off x="6696563" y="3175500"/>
              <a:ext cx="1809499" cy="1390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FF873E5-CD0C-40FE-BD1C-AFC70D167DEE}"/>
                </a:ext>
              </a:extLst>
            </p:cNvPr>
            <p:cNvCxnSpPr>
              <a:cxnSpLocks/>
            </p:cNvCxnSpPr>
            <p:nvPr/>
          </p:nvCxnSpPr>
          <p:spPr>
            <a:xfrm flipH="1">
              <a:off x="8597963" y="3314440"/>
              <a:ext cx="8999" cy="221442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9810762-28A5-4CA9-A2B5-905CE38C515E}"/>
              </a:ext>
            </a:extLst>
          </p:cNvPr>
          <p:cNvSpPr txBox="1"/>
          <p:nvPr/>
        </p:nvSpPr>
        <p:spPr>
          <a:xfrm>
            <a:off x="3043518" y="6416488"/>
            <a:ext cx="5667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Chart created using CES EduPack 2018, Granta Design Ltd.</a:t>
            </a:r>
            <a:endParaRPr lang="en-US"/>
          </a:p>
        </p:txBody>
      </p:sp>
    </p:spTree>
    <p:extLst>
      <p:ext uri="{BB962C8B-B14F-4D97-AF65-F5344CB8AC3E}">
        <p14:creationId xmlns:p14="http://schemas.microsoft.com/office/powerpoint/2010/main" val="98286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C974-9C7B-45F7-AEB2-51ED50F74470}"/>
              </a:ext>
            </a:extLst>
          </p:cNvPr>
          <p:cNvSpPr>
            <a:spLocks noGrp="1"/>
          </p:cNvSpPr>
          <p:nvPr>
            <p:ph type="title"/>
          </p:nvPr>
        </p:nvSpPr>
        <p:spPr/>
        <p:txBody>
          <a:bodyPr/>
          <a:lstStyle/>
          <a:p>
            <a:r>
              <a:rPr lang="en-US">
                <a:cs typeface="Calibri Light"/>
              </a:rPr>
              <a:t>Battery Box</a:t>
            </a:r>
          </a:p>
        </p:txBody>
      </p:sp>
      <p:pic>
        <p:nvPicPr>
          <p:cNvPr id="4" name="Picture 4" descr="A picture containing circuit&#10;&#10;Description generated with very high confidence">
            <a:extLst>
              <a:ext uri="{FF2B5EF4-FFF2-40B4-BE49-F238E27FC236}">
                <a16:creationId xmlns:a16="http://schemas.microsoft.com/office/drawing/2014/main" id="{DE54AA69-EF12-4E94-8A98-382B5BAE6149}"/>
              </a:ext>
            </a:extLst>
          </p:cNvPr>
          <p:cNvPicPr>
            <a:picLocks noGrp="1" noChangeAspect="1"/>
          </p:cNvPicPr>
          <p:nvPr>
            <p:ph idx="1"/>
          </p:nvPr>
        </p:nvPicPr>
        <p:blipFill>
          <a:blip r:embed="rId3"/>
          <a:stretch>
            <a:fillRect/>
          </a:stretch>
        </p:blipFill>
        <p:spPr>
          <a:xfrm>
            <a:off x="2856453" y="1683294"/>
            <a:ext cx="7612897" cy="4849080"/>
          </a:xfrm>
        </p:spPr>
      </p:pic>
      <p:pic>
        <p:nvPicPr>
          <p:cNvPr id="6" name="Picture 6" descr="A screenshot of a cell phone&#10;&#10;Description generated with very high confidence">
            <a:extLst>
              <a:ext uri="{FF2B5EF4-FFF2-40B4-BE49-F238E27FC236}">
                <a16:creationId xmlns:a16="http://schemas.microsoft.com/office/drawing/2014/main" id="{F68B87E0-28ED-4F59-BB36-540B555CFFB6}"/>
              </a:ext>
            </a:extLst>
          </p:cNvPr>
          <p:cNvPicPr>
            <a:picLocks noChangeAspect="1"/>
          </p:cNvPicPr>
          <p:nvPr/>
        </p:nvPicPr>
        <p:blipFill>
          <a:blip r:embed="rId4"/>
          <a:stretch>
            <a:fillRect/>
          </a:stretch>
        </p:blipFill>
        <p:spPr>
          <a:xfrm>
            <a:off x="10106595" y="495869"/>
            <a:ext cx="2036006" cy="6366680"/>
          </a:xfrm>
          <a:prstGeom prst="rect">
            <a:avLst/>
          </a:prstGeom>
        </p:spPr>
      </p:pic>
      <p:sp>
        <p:nvSpPr>
          <p:cNvPr id="3" name="TextBox 2">
            <a:extLst>
              <a:ext uri="{FF2B5EF4-FFF2-40B4-BE49-F238E27FC236}">
                <a16:creationId xmlns:a16="http://schemas.microsoft.com/office/drawing/2014/main" id="{19332204-D5B8-4CB1-A427-C35D233C2802}"/>
              </a:ext>
            </a:extLst>
          </p:cNvPr>
          <p:cNvSpPr txBox="1"/>
          <p:nvPr/>
        </p:nvSpPr>
        <p:spPr>
          <a:xfrm>
            <a:off x="403185" y="1753564"/>
            <a:ext cx="50155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Stress Analysis</a:t>
            </a:r>
          </a:p>
          <a:p>
            <a:pPr marL="285750" indent="-285750">
              <a:buFont typeface="Arial"/>
              <a:buChar char="•"/>
            </a:pPr>
            <a:r>
              <a:rPr lang="en-US">
                <a:cs typeface="Calibri"/>
              </a:rPr>
              <a:t>Mounted on railing with electronic components</a:t>
            </a:r>
          </a:p>
          <a:p>
            <a:pPr marL="285750" indent="-285750">
              <a:buFont typeface="Arial"/>
              <a:buChar char="•"/>
            </a:pPr>
            <a:r>
              <a:rPr lang="en-US">
                <a:cs typeface="Calibri"/>
              </a:rPr>
              <a:t>Stress concentrations at ventilation slits</a:t>
            </a:r>
          </a:p>
          <a:p>
            <a:pPr marL="285750" indent="-285750">
              <a:buFont typeface="Arial"/>
              <a:buChar char="•"/>
            </a:pPr>
            <a:r>
              <a:rPr lang="en-US">
                <a:cs typeface="Calibri"/>
              </a:rPr>
              <a:t>0.695MPa maximum tensile stress</a:t>
            </a:r>
          </a:p>
        </p:txBody>
      </p:sp>
    </p:spTree>
    <p:extLst>
      <p:ext uri="{BB962C8B-B14F-4D97-AF65-F5344CB8AC3E}">
        <p14:creationId xmlns:p14="http://schemas.microsoft.com/office/powerpoint/2010/main" val="405147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C974-9C7B-45F7-AEB2-51ED50F74470}"/>
              </a:ext>
            </a:extLst>
          </p:cNvPr>
          <p:cNvSpPr>
            <a:spLocks noGrp="1"/>
          </p:cNvSpPr>
          <p:nvPr>
            <p:ph type="title"/>
          </p:nvPr>
        </p:nvSpPr>
        <p:spPr>
          <a:xfrm>
            <a:off x="-963" y="365125"/>
            <a:ext cx="5528839" cy="1306272"/>
          </a:xfrm>
        </p:spPr>
        <p:txBody>
          <a:bodyPr/>
          <a:lstStyle/>
          <a:p>
            <a:pPr algn="ctr"/>
            <a:r>
              <a:rPr lang="en-US">
                <a:cs typeface="Calibri Light"/>
              </a:rPr>
              <a:t>Railing</a:t>
            </a:r>
          </a:p>
        </p:txBody>
      </p:sp>
      <p:pic>
        <p:nvPicPr>
          <p:cNvPr id="4" name="Picture 4" descr="A picture containing computer&#10;&#10;Description generated with very high confidence">
            <a:extLst>
              <a:ext uri="{FF2B5EF4-FFF2-40B4-BE49-F238E27FC236}">
                <a16:creationId xmlns:a16="http://schemas.microsoft.com/office/drawing/2014/main" id="{DE54AA69-EF12-4E94-8A98-382B5BAE6149}"/>
              </a:ext>
            </a:extLst>
          </p:cNvPr>
          <p:cNvPicPr>
            <a:picLocks noGrp="1" noChangeAspect="1"/>
          </p:cNvPicPr>
          <p:nvPr>
            <p:ph idx="1"/>
          </p:nvPr>
        </p:nvPicPr>
        <p:blipFill rotWithShape="1">
          <a:blip r:embed="rId3"/>
          <a:srcRect l="7615" t="7055" r="4703" b="7894"/>
          <a:stretch/>
        </p:blipFill>
        <p:spPr>
          <a:xfrm>
            <a:off x="5682986" y="-22844"/>
            <a:ext cx="5387765" cy="3366172"/>
          </a:xfrm>
        </p:spPr>
      </p:pic>
      <p:pic>
        <p:nvPicPr>
          <p:cNvPr id="6" name="Picture 6" descr="A screenshot of a cell phone&#10;&#10;Description generated with very high confidence">
            <a:extLst>
              <a:ext uri="{FF2B5EF4-FFF2-40B4-BE49-F238E27FC236}">
                <a16:creationId xmlns:a16="http://schemas.microsoft.com/office/drawing/2014/main" id="{F68B87E0-28ED-4F59-BB36-540B555CFFB6}"/>
              </a:ext>
            </a:extLst>
          </p:cNvPr>
          <p:cNvPicPr>
            <a:picLocks noChangeAspect="1"/>
          </p:cNvPicPr>
          <p:nvPr/>
        </p:nvPicPr>
        <p:blipFill>
          <a:blip r:embed="rId4"/>
          <a:stretch>
            <a:fillRect/>
          </a:stretch>
        </p:blipFill>
        <p:spPr>
          <a:xfrm>
            <a:off x="11128009" y="3945"/>
            <a:ext cx="1066105" cy="3588757"/>
          </a:xfrm>
          <a:prstGeom prst="rect">
            <a:avLst/>
          </a:prstGeom>
        </p:spPr>
      </p:pic>
      <p:pic>
        <p:nvPicPr>
          <p:cNvPr id="3" name="Picture 4" descr="A picture containing table&#10;&#10;Description generated with very high confidence">
            <a:extLst>
              <a:ext uri="{FF2B5EF4-FFF2-40B4-BE49-F238E27FC236}">
                <a16:creationId xmlns:a16="http://schemas.microsoft.com/office/drawing/2014/main" id="{9DE697D1-1545-4F07-AC72-E2B07CC3EC41}"/>
              </a:ext>
            </a:extLst>
          </p:cNvPr>
          <p:cNvPicPr>
            <a:picLocks noChangeAspect="1"/>
          </p:cNvPicPr>
          <p:nvPr/>
        </p:nvPicPr>
        <p:blipFill>
          <a:blip r:embed="rId5"/>
          <a:stretch>
            <a:fillRect/>
          </a:stretch>
        </p:blipFill>
        <p:spPr>
          <a:xfrm>
            <a:off x="6344856" y="4338968"/>
            <a:ext cx="5849073" cy="2453053"/>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BC7D31F5-6813-42DF-8FA4-295EF74F1975}"/>
              </a:ext>
            </a:extLst>
          </p:cNvPr>
          <p:cNvPicPr>
            <a:picLocks noChangeAspect="1"/>
          </p:cNvPicPr>
          <p:nvPr/>
        </p:nvPicPr>
        <p:blipFill>
          <a:blip r:embed="rId6"/>
          <a:stretch>
            <a:fillRect/>
          </a:stretch>
        </p:blipFill>
        <p:spPr>
          <a:xfrm>
            <a:off x="5526336" y="3503270"/>
            <a:ext cx="821026" cy="3285282"/>
          </a:xfrm>
          <a:prstGeom prst="rect">
            <a:avLst/>
          </a:prstGeom>
        </p:spPr>
      </p:pic>
      <p:sp>
        <p:nvSpPr>
          <p:cNvPr id="9" name="TextBox 8">
            <a:extLst>
              <a:ext uri="{FF2B5EF4-FFF2-40B4-BE49-F238E27FC236}">
                <a16:creationId xmlns:a16="http://schemas.microsoft.com/office/drawing/2014/main" id="{D6F47F40-5BB7-4017-BADD-ABA04996E605}"/>
              </a:ext>
            </a:extLst>
          </p:cNvPr>
          <p:cNvSpPr txBox="1"/>
          <p:nvPr/>
        </p:nvSpPr>
        <p:spPr>
          <a:xfrm>
            <a:off x="403185" y="1753564"/>
            <a:ext cx="48362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Stress Analysis</a:t>
            </a:r>
          </a:p>
          <a:p>
            <a:pPr marL="285750" indent="-285750">
              <a:buFont typeface="Arial"/>
              <a:buChar char="•"/>
            </a:pPr>
            <a:r>
              <a:rPr lang="en-US">
                <a:cs typeface="Calibri"/>
              </a:rPr>
              <a:t>Attatched battery</a:t>
            </a:r>
          </a:p>
          <a:p>
            <a:pPr marL="285750" indent="-285750">
              <a:buFont typeface="Arial"/>
              <a:buChar char="•"/>
            </a:pPr>
            <a:r>
              <a:rPr lang="en-US">
                <a:cs typeface="Calibri"/>
              </a:rPr>
              <a:t>Stress concentration at inner corners</a:t>
            </a:r>
            <a:endParaRPr lang="en-US"/>
          </a:p>
          <a:p>
            <a:pPr marL="285750" indent="-285750">
              <a:buFont typeface="Arial"/>
              <a:buChar char="•"/>
            </a:pPr>
            <a:r>
              <a:rPr lang="en-US">
                <a:cs typeface="Calibri"/>
              </a:rPr>
              <a:t>0.987MPa maximum compressive stress</a:t>
            </a:r>
          </a:p>
        </p:txBody>
      </p:sp>
      <p:sp>
        <p:nvSpPr>
          <p:cNvPr id="10" name="TextBox 9">
            <a:extLst>
              <a:ext uri="{FF2B5EF4-FFF2-40B4-BE49-F238E27FC236}">
                <a16:creationId xmlns:a16="http://schemas.microsoft.com/office/drawing/2014/main" id="{DFD80729-86B8-4531-A959-6B0013B9CBBC}"/>
              </a:ext>
            </a:extLst>
          </p:cNvPr>
          <p:cNvSpPr txBox="1"/>
          <p:nvPr/>
        </p:nvSpPr>
        <p:spPr>
          <a:xfrm>
            <a:off x="403184" y="3723387"/>
            <a:ext cx="483628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Displacement Analysis</a:t>
            </a:r>
          </a:p>
          <a:p>
            <a:pPr marL="285750" indent="-285750">
              <a:buFont typeface="Arial"/>
              <a:buChar char="•"/>
            </a:pPr>
            <a:r>
              <a:rPr lang="en-US">
                <a:cs typeface="Calibri"/>
              </a:rPr>
              <a:t>Approx. 0.46mm maximum deflection</a:t>
            </a: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r>
              <a:rPr lang="en-US">
                <a:cs typeface="Calibri"/>
              </a:rPr>
              <a:t>Total ground clearance = 6.5 cm when loaded</a:t>
            </a:r>
          </a:p>
        </p:txBody>
      </p:sp>
    </p:spTree>
    <p:extLst>
      <p:ext uri="{BB962C8B-B14F-4D97-AF65-F5344CB8AC3E}">
        <p14:creationId xmlns:p14="http://schemas.microsoft.com/office/powerpoint/2010/main" val="294113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36</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L2AHTB1: Electric Skateboard</vt:lpstr>
      <vt:lpstr>Introduction</vt:lpstr>
      <vt:lpstr>Board</vt:lpstr>
      <vt:lpstr>Board Analysis</vt:lpstr>
      <vt:lpstr>Electronic Components</vt:lpstr>
      <vt:lpstr>Battery Box</vt:lpstr>
      <vt:lpstr>Material Selection</vt:lpstr>
      <vt:lpstr>Battery Box</vt:lpstr>
      <vt:lpstr>Railing</vt:lpstr>
      <vt:lpstr>Trucks</vt:lpstr>
      <vt:lpstr>Motor Mount</vt:lpstr>
      <vt:lpstr>Wheels </vt:lpstr>
      <vt:lpstr>Wheel Materials</vt:lpstr>
      <vt:lpstr>Bearing Materials</vt:lpstr>
      <vt:lpstr>Wheel -Gear Adhesives</vt:lpstr>
      <vt:lpstr>Drive System Configuration</vt:lpstr>
      <vt:lpstr>Drivetrain Requirements</vt:lpstr>
      <vt:lpstr>Drivetrain Types</vt:lpstr>
      <vt:lpstr>Types of Belt</vt:lpstr>
      <vt:lpstr>Motor</vt:lpstr>
      <vt:lpstr>Drive Circuitry</vt:lpstr>
      <vt:lpstr>Pressure Pad Throttle Control</vt:lpstr>
      <vt:lpstr>Microcontroller</vt:lpstr>
      <vt:lpstr>Block Diagram</vt:lpstr>
      <vt:lpstr>Block Diagram</vt:lpstr>
      <vt:lpstr>Block Diagram</vt:lpstr>
      <vt:lpstr>PowerPoint Presentation</vt:lpstr>
      <vt:lpstr>Block Diagram</vt:lpstr>
      <vt:lpstr>Range specification</vt:lpstr>
      <vt:lpstr>Battery specification</vt:lpstr>
      <vt:lpstr>Battery charging</vt:lpstr>
      <vt:lpstr>Battery control overview</vt:lpstr>
      <vt:lpstr>Battery multiplexer (mux) </vt:lpstr>
      <vt:lpstr>Multiplexer (cont)</vt:lpstr>
      <vt:lpstr>Multiplexer (cont)</vt:lpstr>
      <vt:lpstr>Multiplexer (cont)</vt:lpstr>
      <vt:lpstr>Switching technology</vt:lpstr>
      <vt:lpstr>Battery embedded controller</vt:lpstr>
      <vt:lpstr>Safety Measures</vt:lpstr>
      <vt:lpstr>Servicing</vt:lpstr>
      <vt:lpstr>End of Life</vt:lpstr>
      <vt:lpstr>Costing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Sutcliffe</dc:creator>
  <cp:revision>2</cp:revision>
  <dcterms:created xsi:type="dcterms:W3CDTF">2020-02-11T11:15:51Z</dcterms:created>
  <dcterms:modified xsi:type="dcterms:W3CDTF">2020-02-18T14:59:42Z</dcterms:modified>
</cp:coreProperties>
</file>